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94" r:id="rId3"/>
    <p:sldId id="257" r:id="rId4"/>
    <p:sldId id="258"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93"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A29DBF-9691-45DB-B16C-8DE180250783}" v="5" dt="2024-10-09T12:39:36.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18ABAF-A96F-4F95-A314-B3526DD75497}"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AD0DA68F-E5D0-4AC7-BE4F-7CE63A213CA2}">
      <dgm:prSet/>
      <dgm:spPr/>
      <dgm:t>
        <a:bodyPr/>
        <a:lstStyle/>
        <a:p>
          <a:r>
            <a:rPr lang="es-CL"/>
            <a:t>LUPUS ERITEMATOSO DURANTE LA GESTACIÓN:</a:t>
          </a:r>
          <a:endParaRPr lang="en-US"/>
        </a:p>
      </dgm:t>
    </dgm:pt>
    <dgm:pt modelId="{6FD07834-C69D-4AED-8E16-68B3A1713EA9}" type="parTrans" cxnId="{9F35FA95-F1AB-4591-8394-1C81E566BA4E}">
      <dgm:prSet/>
      <dgm:spPr/>
      <dgm:t>
        <a:bodyPr/>
        <a:lstStyle/>
        <a:p>
          <a:endParaRPr lang="en-US"/>
        </a:p>
      </dgm:t>
    </dgm:pt>
    <dgm:pt modelId="{AB44E7E6-3E05-480D-8B07-A44878ED30C5}" type="sibTrans" cxnId="{9F35FA95-F1AB-4591-8394-1C81E566BA4E}">
      <dgm:prSet/>
      <dgm:spPr/>
      <dgm:t>
        <a:bodyPr/>
        <a:lstStyle/>
        <a:p>
          <a:endParaRPr lang="en-US"/>
        </a:p>
      </dgm:t>
    </dgm:pt>
    <dgm:pt modelId="{73E1AD50-B8AD-4AD9-BFA6-95BFC85909C8}">
      <dgm:prSet/>
      <dgm:spPr/>
      <dgm:t>
        <a:bodyPr/>
        <a:lstStyle/>
        <a:p>
          <a:r>
            <a:rPr lang="es-CL"/>
            <a:t>SAAF (SINDROME ANTICUERPO- ANTIFOSFOLÍPIDOS)</a:t>
          </a:r>
          <a:endParaRPr lang="en-US"/>
        </a:p>
      </dgm:t>
    </dgm:pt>
    <dgm:pt modelId="{9701E36C-1FC8-4D67-BBBF-0CA52B4D1A24}" type="parTrans" cxnId="{B603B47D-932E-463A-A0C9-1E8F7D9280F7}">
      <dgm:prSet/>
      <dgm:spPr/>
      <dgm:t>
        <a:bodyPr/>
        <a:lstStyle/>
        <a:p>
          <a:endParaRPr lang="en-US"/>
        </a:p>
      </dgm:t>
    </dgm:pt>
    <dgm:pt modelId="{10C634A4-1244-4267-B1E7-ABDB93AA7362}" type="sibTrans" cxnId="{B603B47D-932E-463A-A0C9-1E8F7D9280F7}">
      <dgm:prSet/>
      <dgm:spPr/>
      <dgm:t>
        <a:bodyPr/>
        <a:lstStyle/>
        <a:p>
          <a:endParaRPr lang="en-US"/>
        </a:p>
      </dgm:t>
    </dgm:pt>
    <dgm:pt modelId="{5C6396DF-84B7-4E4B-8592-C5796694E881}">
      <dgm:prSet/>
      <dgm:spPr/>
      <dgm:t>
        <a:bodyPr/>
        <a:lstStyle/>
        <a:p>
          <a:r>
            <a:rPr lang="es-CL"/>
            <a:t>TROMBOCITOPENIA AUTOINMUNE</a:t>
          </a:r>
          <a:endParaRPr lang="en-US"/>
        </a:p>
      </dgm:t>
    </dgm:pt>
    <dgm:pt modelId="{2392A414-70FB-42D6-B120-1A23500D2CB6}" type="parTrans" cxnId="{62DA582E-308D-4852-A168-2D2E38BEE0A0}">
      <dgm:prSet/>
      <dgm:spPr/>
      <dgm:t>
        <a:bodyPr/>
        <a:lstStyle/>
        <a:p>
          <a:endParaRPr lang="en-US"/>
        </a:p>
      </dgm:t>
    </dgm:pt>
    <dgm:pt modelId="{4181728E-39B5-4C1B-A152-4EBF41FA3125}" type="sibTrans" cxnId="{62DA582E-308D-4852-A168-2D2E38BEE0A0}">
      <dgm:prSet/>
      <dgm:spPr/>
      <dgm:t>
        <a:bodyPr/>
        <a:lstStyle/>
        <a:p>
          <a:endParaRPr lang="en-US"/>
        </a:p>
      </dgm:t>
    </dgm:pt>
    <dgm:pt modelId="{1FF00488-5A32-4F69-999A-B82F89F252A9}" type="pres">
      <dgm:prSet presAssocID="{0318ABAF-A96F-4F95-A314-B3526DD75497}" presName="outerComposite" presStyleCnt="0">
        <dgm:presLayoutVars>
          <dgm:chMax val="5"/>
          <dgm:dir/>
          <dgm:resizeHandles val="exact"/>
        </dgm:presLayoutVars>
      </dgm:prSet>
      <dgm:spPr/>
    </dgm:pt>
    <dgm:pt modelId="{1049A90E-2DF5-4A6C-AFF5-FA0D6D1498FC}" type="pres">
      <dgm:prSet presAssocID="{0318ABAF-A96F-4F95-A314-B3526DD75497}" presName="dummyMaxCanvas" presStyleCnt="0">
        <dgm:presLayoutVars/>
      </dgm:prSet>
      <dgm:spPr/>
    </dgm:pt>
    <dgm:pt modelId="{D05D556C-00DB-40C7-B9BB-67675E75F4F4}" type="pres">
      <dgm:prSet presAssocID="{0318ABAF-A96F-4F95-A314-B3526DD75497}" presName="ThreeNodes_1" presStyleLbl="node1" presStyleIdx="0" presStyleCnt="3">
        <dgm:presLayoutVars>
          <dgm:bulletEnabled val="1"/>
        </dgm:presLayoutVars>
      </dgm:prSet>
      <dgm:spPr/>
    </dgm:pt>
    <dgm:pt modelId="{43518693-78DD-4073-A61E-A3D5C0FF1739}" type="pres">
      <dgm:prSet presAssocID="{0318ABAF-A96F-4F95-A314-B3526DD75497}" presName="ThreeNodes_2" presStyleLbl="node1" presStyleIdx="1" presStyleCnt="3">
        <dgm:presLayoutVars>
          <dgm:bulletEnabled val="1"/>
        </dgm:presLayoutVars>
      </dgm:prSet>
      <dgm:spPr/>
    </dgm:pt>
    <dgm:pt modelId="{B46FF310-7B22-4F07-B479-53B1471313D6}" type="pres">
      <dgm:prSet presAssocID="{0318ABAF-A96F-4F95-A314-B3526DD75497}" presName="ThreeNodes_3" presStyleLbl="node1" presStyleIdx="2" presStyleCnt="3">
        <dgm:presLayoutVars>
          <dgm:bulletEnabled val="1"/>
        </dgm:presLayoutVars>
      </dgm:prSet>
      <dgm:spPr/>
    </dgm:pt>
    <dgm:pt modelId="{02F0AB15-3F9F-4695-AD8F-B6FBA22A6D06}" type="pres">
      <dgm:prSet presAssocID="{0318ABAF-A96F-4F95-A314-B3526DD75497}" presName="ThreeConn_1-2" presStyleLbl="fgAccFollowNode1" presStyleIdx="0" presStyleCnt="2">
        <dgm:presLayoutVars>
          <dgm:bulletEnabled val="1"/>
        </dgm:presLayoutVars>
      </dgm:prSet>
      <dgm:spPr/>
    </dgm:pt>
    <dgm:pt modelId="{BD36CC14-334E-4F84-83B7-694FE32F883C}" type="pres">
      <dgm:prSet presAssocID="{0318ABAF-A96F-4F95-A314-B3526DD75497}" presName="ThreeConn_2-3" presStyleLbl="fgAccFollowNode1" presStyleIdx="1" presStyleCnt="2">
        <dgm:presLayoutVars>
          <dgm:bulletEnabled val="1"/>
        </dgm:presLayoutVars>
      </dgm:prSet>
      <dgm:spPr/>
    </dgm:pt>
    <dgm:pt modelId="{8BDBD84F-8AAE-4817-AA60-2757FEBB4065}" type="pres">
      <dgm:prSet presAssocID="{0318ABAF-A96F-4F95-A314-B3526DD75497}" presName="ThreeNodes_1_text" presStyleLbl="node1" presStyleIdx="2" presStyleCnt="3">
        <dgm:presLayoutVars>
          <dgm:bulletEnabled val="1"/>
        </dgm:presLayoutVars>
      </dgm:prSet>
      <dgm:spPr/>
    </dgm:pt>
    <dgm:pt modelId="{1D4F7D58-7505-4570-ADEE-2D0551504BE4}" type="pres">
      <dgm:prSet presAssocID="{0318ABAF-A96F-4F95-A314-B3526DD75497}" presName="ThreeNodes_2_text" presStyleLbl="node1" presStyleIdx="2" presStyleCnt="3">
        <dgm:presLayoutVars>
          <dgm:bulletEnabled val="1"/>
        </dgm:presLayoutVars>
      </dgm:prSet>
      <dgm:spPr/>
    </dgm:pt>
    <dgm:pt modelId="{D8706CD8-36F2-4FFA-8893-930FF8C86263}" type="pres">
      <dgm:prSet presAssocID="{0318ABAF-A96F-4F95-A314-B3526DD75497}" presName="ThreeNodes_3_text" presStyleLbl="node1" presStyleIdx="2" presStyleCnt="3">
        <dgm:presLayoutVars>
          <dgm:bulletEnabled val="1"/>
        </dgm:presLayoutVars>
      </dgm:prSet>
      <dgm:spPr/>
    </dgm:pt>
  </dgm:ptLst>
  <dgm:cxnLst>
    <dgm:cxn modelId="{62DA582E-308D-4852-A168-2D2E38BEE0A0}" srcId="{0318ABAF-A96F-4F95-A314-B3526DD75497}" destId="{5C6396DF-84B7-4E4B-8592-C5796694E881}" srcOrd="2" destOrd="0" parTransId="{2392A414-70FB-42D6-B120-1A23500D2CB6}" sibTransId="{4181728E-39B5-4C1B-A152-4EBF41FA3125}"/>
    <dgm:cxn modelId="{FB984330-7412-414D-88D6-BE3E55FF9EF2}" type="presOf" srcId="{0318ABAF-A96F-4F95-A314-B3526DD75497}" destId="{1FF00488-5A32-4F69-999A-B82F89F252A9}" srcOrd="0" destOrd="0" presId="urn:microsoft.com/office/officeart/2005/8/layout/vProcess5"/>
    <dgm:cxn modelId="{56103279-814A-4187-BBCE-256ABAF29418}" type="presOf" srcId="{AB44E7E6-3E05-480D-8B07-A44878ED30C5}" destId="{02F0AB15-3F9F-4695-AD8F-B6FBA22A6D06}" srcOrd="0" destOrd="0" presId="urn:microsoft.com/office/officeart/2005/8/layout/vProcess5"/>
    <dgm:cxn modelId="{B603B47D-932E-463A-A0C9-1E8F7D9280F7}" srcId="{0318ABAF-A96F-4F95-A314-B3526DD75497}" destId="{73E1AD50-B8AD-4AD9-BFA6-95BFC85909C8}" srcOrd="1" destOrd="0" parTransId="{9701E36C-1FC8-4D67-BBBF-0CA52B4D1A24}" sibTransId="{10C634A4-1244-4267-B1E7-ABDB93AA7362}"/>
    <dgm:cxn modelId="{5A371F7F-CFD1-462B-A891-3B4A3821596A}" type="presOf" srcId="{10C634A4-1244-4267-B1E7-ABDB93AA7362}" destId="{BD36CC14-334E-4F84-83B7-694FE32F883C}" srcOrd="0" destOrd="0" presId="urn:microsoft.com/office/officeart/2005/8/layout/vProcess5"/>
    <dgm:cxn modelId="{9380678B-B183-45E4-AE4C-8DF16B2FD96B}" type="presOf" srcId="{5C6396DF-84B7-4E4B-8592-C5796694E881}" destId="{D8706CD8-36F2-4FFA-8893-930FF8C86263}" srcOrd="1" destOrd="0" presId="urn:microsoft.com/office/officeart/2005/8/layout/vProcess5"/>
    <dgm:cxn modelId="{F0AB2A8E-BB5B-4FCF-8A25-44BBC0888311}" type="presOf" srcId="{AD0DA68F-E5D0-4AC7-BE4F-7CE63A213CA2}" destId="{8BDBD84F-8AAE-4817-AA60-2757FEBB4065}" srcOrd="1" destOrd="0" presId="urn:microsoft.com/office/officeart/2005/8/layout/vProcess5"/>
    <dgm:cxn modelId="{9F35FA95-F1AB-4591-8394-1C81E566BA4E}" srcId="{0318ABAF-A96F-4F95-A314-B3526DD75497}" destId="{AD0DA68F-E5D0-4AC7-BE4F-7CE63A213CA2}" srcOrd="0" destOrd="0" parTransId="{6FD07834-C69D-4AED-8E16-68B3A1713EA9}" sibTransId="{AB44E7E6-3E05-480D-8B07-A44878ED30C5}"/>
    <dgm:cxn modelId="{74EAD5A1-FBD9-40A5-AA4D-6719DA35D12A}" type="presOf" srcId="{73E1AD50-B8AD-4AD9-BFA6-95BFC85909C8}" destId="{1D4F7D58-7505-4570-ADEE-2D0551504BE4}" srcOrd="1" destOrd="0" presId="urn:microsoft.com/office/officeart/2005/8/layout/vProcess5"/>
    <dgm:cxn modelId="{982CABC9-ADFE-4D4D-B403-3F9C992A427F}" type="presOf" srcId="{5C6396DF-84B7-4E4B-8592-C5796694E881}" destId="{B46FF310-7B22-4F07-B479-53B1471313D6}" srcOrd="0" destOrd="0" presId="urn:microsoft.com/office/officeart/2005/8/layout/vProcess5"/>
    <dgm:cxn modelId="{505398D4-B8A7-468A-A8DC-E78DD0F2F23B}" type="presOf" srcId="{73E1AD50-B8AD-4AD9-BFA6-95BFC85909C8}" destId="{43518693-78DD-4073-A61E-A3D5C0FF1739}" srcOrd="0" destOrd="0" presId="urn:microsoft.com/office/officeart/2005/8/layout/vProcess5"/>
    <dgm:cxn modelId="{D454F3EB-97F2-4B95-AD10-3B9B09EC5D04}" type="presOf" srcId="{AD0DA68F-E5D0-4AC7-BE4F-7CE63A213CA2}" destId="{D05D556C-00DB-40C7-B9BB-67675E75F4F4}" srcOrd="0" destOrd="0" presId="urn:microsoft.com/office/officeart/2005/8/layout/vProcess5"/>
    <dgm:cxn modelId="{D935330E-4428-469A-B6BB-A9962B7FEF53}" type="presParOf" srcId="{1FF00488-5A32-4F69-999A-B82F89F252A9}" destId="{1049A90E-2DF5-4A6C-AFF5-FA0D6D1498FC}" srcOrd="0" destOrd="0" presId="urn:microsoft.com/office/officeart/2005/8/layout/vProcess5"/>
    <dgm:cxn modelId="{6F011E19-FB89-448A-9585-E1E716E9B835}" type="presParOf" srcId="{1FF00488-5A32-4F69-999A-B82F89F252A9}" destId="{D05D556C-00DB-40C7-B9BB-67675E75F4F4}" srcOrd="1" destOrd="0" presId="urn:microsoft.com/office/officeart/2005/8/layout/vProcess5"/>
    <dgm:cxn modelId="{EC87807A-A2E8-41A3-B9BC-218230BBF7FD}" type="presParOf" srcId="{1FF00488-5A32-4F69-999A-B82F89F252A9}" destId="{43518693-78DD-4073-A61E-A3D5C0FF1739}" srcOrd="2" destOrd="0" presId="urn:microsoft.com/office/officeart/2005/8/layout/vProcess5"/>
    <dgm:cxn modelId="{E9EEDE85-C0E5-4D2C-9FAF-D57AD1F8DBE4}" type="presParOf" srcId="{1FF00488-5A32-4F69-999A-B82F89F252A9}" destId="{B46FF310-7B22-4F07-B479-53B1471313D6}" srcOrd="3" destOrd="0" presId="urn:microsoft.com/office/officeart/2005/8/layout/vProcess5"/>
    <dgm:cxn modelId="{7E9C97F5-3602-4B4C-AAAE-2702F0E4F0FE}" type="presParOf" srcId="{1FF00488-5A32-4F69-999A-B82F89F252A9}" destId="{02F0AB15-3F9F-4695-AD8F-B6FBA22A6D06}" srcOrd="4" destOrd="0" presId="urn:microsoft.com/office/officeart/2005/8/layout/vProcess5"/>
    <dgm:cxn modelId="{CC8E545C-9281-452C-B1C2-DBC062CD56CA}" type="presParOf" srcId="{1FF00488-5A32-4F69-999A-B82F89F252A9}" destId="{BD36CC14-334E-4F84-83B7-694FE32F883C}" srcOrd="5" destOrd="0" presId="urn:microsoft.com/office/officeart/2005/8/layout/vProcess5"/>
    <dgm:cxn modelId="{253DDAAB-FC1B-4DE1-B27A-918BAF8E21DD}" type="presParOf" srcId="{1FF00488-5A32-4F69-999A-B82F89F252A9}" destId="{8BDBD84F-8AAE-4817-AA60-2757FEBB4065}" srcOrd="6" destOrd="0" presId="urn:microsoft.com/office/officeart/2005/8/layout/vProcess5"/>
    <dgm:cxn modelId="{97DB01C7-E32A-4C95-AC85-051C2ED20BD2}" type="presParOf" srcId="{1FF00488-5A32-4F69-999A-B82F89F252A9}" destId="{1D4F7D58-7505-4570-ADEE-2D0551504BE4}" srcOrd="7" destOrd="0" presId="urn:microsoft.com/office/officeart/2005/8/layout/vProcess5"/>
    <dgm:cxn modelId="{4264EEA4-57B0-4809-8FFA-557FB67CC7C5}" type="presParOf" srcId="{1FF00488-5A32-4F69-999A-B82F89F252A9}" destId="{D8706CD8-36F2-4FFA-8893-930FF8C8626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9808FA-5094-46B3-957C-C7230CA9075D}"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1B9A6887-4015-44C1-A213-8688217D69D5}">
      <dgm:prSet/>
      <dgm:spPr/>
      <dgm:t>
        <a:bodyPr/>
        <a:lstStyle/>
        <a:p>
          <a:endParaRPr lang="en-US" dirty="0"/>
        </a:p>
      </dgm:t>
    </dgm:pt>
    <dgm:pt modelId="{9CDE41DA-AFAE-40C0-ACE5-10FC7FC38F04}" type="parTrans" cxnId="{42A4470D-8138-4C05-ABE2-C734A5474831}">
      <dgm:prSet/>
      <dgm:spPr/>
      <dgm:t>
        <a:bodyPr/>
        <a:lstStyle/>
        <a:p>
          <a:endParaRPr lang="en-US"/>
        </a:p>
      </dgm:t>
    </dgm:pt>
    <dgm:pt modelId="{B8CC2492-889E-4676-BFF3-C0F809BF5F41}" type="sibTrans" cxnId="{42A4470D-8138-4C05-ABE2-C734A5474831}">
      <dgm:prSet/>
      <dgm:spPr/>
      <dgm:t>
        <a:bodyPr/>
        <a:lstStyle/>
        <a:p>
          <a:endParaRPr lang="en-US"/>
        </a:p>
      </dgm:t>
    </dgm:pt>
    <dgm:pt modelId="{D38E08E0-C211-44A4-AAED-3D7F3C7E3B31}">
      <dgm:prSet/>
      <dgm:spPr/>
      <dgm:t>
        <a:bodyPr/>
        <a:lstStyle/>
        <a:p>
          <a:r>
            <a:rPr lang="es-MX" dirty="0"/>
            <a:t>. Respecto a las manifestaciones obstétricas, se considera que del 5% al 20% de las mujeres con abortos recurrentes presentan AAF. La preeclampsia grave que aparece antes de la semana 34 se ha relacionado con el SAF. De hecho, del 11% al 17% de estas pacientes son positivas para AAF. En cuanto a la restricción de crecimiento intrauterino, se presenta hasta en el 12% de las pacientes con </a:t>
          </a:r>
          <a:r>
            <a:rPr lang="es-MX" dirty="0" err="1"/>
            <a:t>aCL</a:t>
          </a:r>
          <a:r>
            <a:rPr lang="es-MX" dirty="0"/>
            <a:t> y en el 30% de las pacientes con un SAF establecido antes del embarazo. </a:t>
          </a:r>
          <a:endParaRPr lang="en-US" dirty="0"/>
        </a:p>
      </dgm:t>
    </dgm:pt>
    <dgm:pt modelId="{2E51AFAB-4AAE-4B1B-9AC4-A13954D88E26}" type="parTrans" cxnId="{F808FFFF-1497-4C17-9821-AB364E52B101}">
      <dgm:prSet/>
      <dgm:spPr/>
      <dgm:t>
        <a:bodyPr/>
        <a:lstStyle/>
        <a:p>
          <a:endParaRPr lang="en-US"/>
        </a:p>
      </dgm:t>
    </dgm:pt>
    <dgm:pt modelId="{03868585-8C0A-4B7A-8D98-442BD3C97529}" type="sibTrans" cxnId="{F808FFFF-1497-4C17-9821-AB364E52B101}">
      <dgm:prSet/>
      <dgm:spPr/>
      <dgm:t>
        <a:bodyPr/>
        <a:lstStyle/>
        <a:p>
          <a:endParaRPr lang="en-US"/>
        </a:p>
      </dgm:t>
    </dgm:pt>
    <dgm:pt modelId="{75DFA1C4-ACDE-42AB-997C-A582230672A2}" type="pres">
      <dgm:prSet presAssocID="{A19808FA-5094-46B3-957C-C7230CA9075D}" presName="hierChild1" presStyleCnt="0">
        <dgm:presLayoutVars>
          <dgm:chPref val="1"/>
          <dgm:dir/>
          <dgm:animOne val="branch"/>
          <dgm:animLvl val="lvl"/>
          <dgm:resizeHandles/>
        </dgm:presLayoutVars>
      </dgm:prSet>
      <dgm:spPr/>
    </dgm:pt>
    <dgm:pt modelId="{F6128A15-E369-4082-8873-5EEE589D8908}" type="pres">
      <dgm:prSet presAssocID="{1B9A6887-4015-44C1-A213-8688217D69D5}" presName="hierRoot1" presStyleCnt="0"/>
      <dgm:spPr/>
    </dgm:pt>
    <dgm:pt modelId="{ACE9D16E-D870-42C3-921F-870DD0590620}" type="pres">
      <dgm:prSet presAssocID="{1B9A6887-4015-44C1-A213-8688217D69D5}" presName="composite" presStyleCnt="0"/>
      <dgm:spPr/>
    </dgm:pt>
    <dgm:pt modelId="{E3995529-B8F8-4D2A-B8D7-99F544062E91}" type="pres">
      <dgm:prSet presAssocID="{1B9A6887-4015-44C1-A213-8688217D69D5}" presName="background" presStyleLbl="node0" presStyleIdx="0" presStyleCnt="2"/>
      <dgm:spPr/>
    </dgm:pt>
    <dgm:pt modelId="{3697A6DF-F43A-4D79-B7EB-DAC8AAD6BB4F}" type="pres">
      <dgm:prSet presAssocID="{1B9A6887-4015-44C1-A213-8688217D69D5}" presName="text" presStyleLbl="fgAcc0" presStyleIdx="0" presStyleCnt="2">
        <dgm:presLayoutVars>
          <dgm:chPref val="3"/>
        </dgm:presLayoutVars>
      </dgm:prSet>
      <dgm:spPr/>
    </dgm:pt>
    <dgm:pt modelId="{8A03A992-0139-493E-A054-7CF26B87BB64}" type="pres">
      <dgm:prSet presAssocID="{1B9A6887-4015-44C1-A213-8688217D69D5}" presName="hierChild2" presStyleCnt="0"/>
      <dgm:spPr/>
    </dgm:pt>
    <dgm:pt modelId="{829143F7-B92A-4378-9A02-085F8BCE6A53}" type="pres">
      <dgm:prSet presAssocID="{D38E08E0-C211-44A4-AAED-3D7F3C7E3B31}" presName="hierRoot1" presStyleCnt="0"/>
      <dgm:spPr/>
    </dgm:pt>
    <dgm:pt modelId="{85D757F5-1D5A-4FD8-8930-9A8046430BEC}" type="pres">
      <dgm:prSet presAssocID="{D38E08E0-C211-44A4-AAED-3D7F3C7E3B31}" presName="composite" presStyleCnt="0"/>
      <dgm:spPr/>
    </dgm:pt>
    <dgm:pt modelId="{C73361DC-FF25-4434-B9AF-032A778CD68E}" type="pres">
      <dgm:prSet presAssocID="{D38E08E0-C211-44A4-AAED-3D7F3C7E3B31}" presName="background" presStyleLbl="node0" presStyleIdx="1" presStyleCnt="2"/>
      <dgm:spPr/>
    </dgm:pt>
    <dgm:pt modelId="{9360B3F8-0D1A-4595-A7D1-9D8B246591D8}" type="pres">
      <dgm:prSet presAssocID="{D38E08E0-C211-44A4-AAED-3D7F3C7E3B31}" presName="text" presStyleLbl="fgAcc0" presStyleIdx="1" presStyleCnt="2">
        <dgm:presLayoutVars>
          <dgm:chPref val="3"/>
        </dgm:presLayoutVars>
      </dgm:prSet>
      <dgm:spPr/>
    </dgm:pt>
    <dgm:pt modelId="{C8D6BB2F-3755-4F9D-9CDC-6FFDBFF53031}" type="pres">
      <dgm:prSet presAssocID="{D38E08E0-C211-44A4-AAED-3D7F3C7E3B31}" presName="hierChild2" presStyleCnt="0"/>
      <dgm:spPr/>
    </dgm:pt>
  </dgm:ptLst>
  <dgm:cxnLst>
    <dgm:cxn modelId="{42A4470D-8138-4C05-ABE2-C734A5474831}" srcId="{A19808FA-5094-46B3-957C-C7230CA9075D}" destId="{1B9A6887-4015-44C1-A213-8688217D69D5}" srcOrd="0" destOrd="0" parTransId="{9CDE41DA-AFAE-40C0-ACE5-10FC7FC38F04}" sibTransId="{B8CC2492-889E-4676-BFF3-C0F809BF5F41}"/>
    <dgm:cxn modelId="{D3118A69-1164-4F30-8162-51E720741C7E}" type="presOf" srcId="{A19808FA-5094-46B3-957C-C7230CA9075D}" destId="{75DFA1C4-ACDE-42AB-997C-A582230672A2}" srcOrd="0" destOrd="0" presId="urn:microsoft.com/office/officeart/2005/8/layout/hierarchy1"/>
    <dgm:cxn modelId="{3F18BD72-89E9-4D88-859A-915FBE52131B}" type="presOf" srcId="{D38E08E0-C211-44A4-AAED-3D7F3C7E3B31}" destId="{9360B3F8-0D1A-4595-A7D1-9D8B246591D8}" srcOrd="0" destOrd="0" presId="urn:microsoft.com/office/officeart/2005/8/layout/hierarchy1"/>
    <dgm:cxn modelId="{473BE6B1-1EBA-44A9-9C91-777C9875FA7B}" type="presOf" srcId="{1B9A6887-4015-44C1-A213-8688217D69D5}" destId="{3697A6DF-F43A-4D79-B7EB-DAC8AAD6BB4F}" srcOrd="0" destOrd="0" presId="urn:microsoft.com/office/officeart/2005/8/layout/hierarchy1"/>
    <dgm:cxn modelId="{F808FFFF-1497-4C17-9821-AB364E52B101}" srcId="{A19808FA-5094-46B3-957C-C7230CA9075D}" destId="{D38E08E0-C211-44A4-AAED-3D7F3C7E3B31}" srcOrd="1" destOrd="0" parTransId="{2E51AFAB-4AAE-4B1B-9AC4-A13954D88E26}" sibTransId="{03868585-8C0A-4B7A-8D98-442BD3C97529}"/>
    <dgm:cxn modelId="{9449D789-3A0D-4761-A24A-9634CE1825DC}" type="presParOf" srcId="{75DFA1C4-ACDE-42AB-997C-A582230672A2}" destId="{F6128A15-E369-4082-8873-5EEE589D8908}" srcOrd="0" destOrd="0" presId="urn:microsoft.com/office/officeart/2005/8/layout/hierarchy1"/>
    <dgm:cxn modelId="{6C3979F0-1AEE-48CD-9599-8E04DE07E8F5}" type="presParOf" srcId="{F6128A15-E369-4082-8873-5EEE589D8908}" destId="{ACE9D16E-D870-42C3-921F-870DD0590620}" srcOrd="0" destOrd="0" presId="urn:microsoft.com/office/officeart/2005/8/layout/hierarchy1"/>
    <dgm:cxn modelId="{47872C2B-A094-4D29-BD3A-4202EB424720}" type="presParOf" srcId="{ACE9D16E-D870-42C3-921F-870DD0590620}" destId="{E3995529-B8F8-4D2A-B8D7-99F544062E91}" srcOrd="0" destOrd="0" presId="urn:microsoft.com/office/officeart/2005/8/layout/hierarchy1"/>
    <dgm:cxn modelId="{271ECF64-EA92-43D7-8ED5-4BD8CDFCC965}" type="presParOf" srcId="{ACE9D16E-D870-42C3-921F-870DD0590620}" destId="{3697A6DF-F43A-4D79-B7EB-DAC8AAD6BB4F}" srcOrd="1" destOrd="0" presId="urn:microsoft.com/office/officeart/2005/8/layout/hierarchy1"/>
    <dgm:cxn modelId="{A9F45FB3-CEA6-4D34-8556-CF47C85BB668}" type="presParOf" srcId="{F6128A15-E369-4082-8873-5EEE589D8908}" destId="{8A03A992-0139-493E-A054-7CF26B87BB64}" srcOrd="1" destOrd="0" presId="urn:microsoft.com/office/officeart/2005/8/layout/hierarchy1"/>
    <dgm:cxn modelId="{E0A21D45-D0B8-41A1-BDE5-7DF2703A86F4}" type="presParOf" srcId="{75DFA1C4-ACDE-42AB-997C-A582230672A2}" destId="{829143F7-B92A-4378-9A02-085F8BCE6A53}" srcOrd="1" destOrd="0" presId="urn:microsoft.com/office/officeart/2005/8/layout/hierarchy1"/>
    <dgm:cxn modelId="{17B21ADA-805E-4A7C-B28A-C4E72B7F5740}" type="presParOf" srcId="{829143F7-B92A-4378-9A02-085F8BCE6A53}" destId="{85D757F5-1D5A-4FD8-8930-9A8046430BEC}" srcOrd="0" destOrd="0" presId="urn:microsoft.com/office/officeart/2005/8/layout/hierarchy1"/>
    <dgm:cxn modelId="{77D881CD-027B-4C20-B726-D36F56FDD54C}" type="presParOf" srcId="{85D757F5-1D5A-4FD8-8930-9A8046430BEC}" destId="{C73361DC-FF25-4434-B9AF-032A778CD68E}" srcOrd="0" destOrd="0" presId="urn:microsoft.com/office/officeart/2005/8/layout/hierarchy1"/>
    <dgm:cxn modelId="{DBE32498-65D6-4565-9C14-3CF472BE13F7}" type="presParOf" srcId="{85D757F5-1D5A-4FD8-8930-9A8046430BEC}" destId="{9360B3F8-0D1A-4595-A7D1-9D8B246591D8}" srcOrd="1" destOrd="0" presId="urn:microsoft.com/office/officeart/2005/8/layout/hierarchy1"/>
    <dgm:cxn modelId="{84E24883-B5E0-4C72-95AF-FBE7D823DBA5}" type="presParOf" srcId="{829143F7-B92A-4378-9A02-085F8BCE6A53}" destId="{C8D6BB2F-3755-4F9D-9CDC-6FFDBFF5303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D556C-00DB-40C7-B9BB-67675E75F4F4}">
      <dsp:nvSpPr>
        <dsp:cNvPr id="0" name=""/>
        <dsp:cNvSpPr/>
      </dsp:nvSpPr>
      <dsp:spPr>
        <a:xfrm>
          <a:off x="0" y="0"/>
          <a:ext cx="7121687" cy="8843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CL" sz="2300" kern="1200"/>
            <a:t>LUPUS ERITEMATOSO DURANTE LA GESTACIÓN:</a:t>
          </a:r>
          <a:endParaRPr lang="en-US" sz="2300" kern="1200"/>
        </a:p>
      </dsp:txBody>
      <dsp:txXfrm>
        <a:off x="25902" y="25902"/>
        <a:ext cx="6167391" cy="832559"/>
      </dsp:txXfrm>
    </dsp:sp>
    <dsp:sp modelId="{43518693-78DD-4073-A61E-A3D5C0FF1739}">
      <dsp:nvSpPr>
        <dsp:cNvPr id="0" name=""/>
        <dsp:cNvSpPr/>
      </dsp:nvSpPr>
      <dsp:spPr>
        <a:xfrm>
          <a:off x="628384" y="1031756"/>
          <a:ext cx="7121687" cy="884363"/>
        </a:xfrm>
        <a:prstGeom prst="roundRect">
          <a:avLst>
            <a:gd name="adj" fmla="val 10000"/>
          </a:avLst>
        </a:prstGeom>
        <a:solidFill>
          <a:schemeClr val="accent2">
            <a:hueOff val="752042"/>
            <a:satOff val="67"/>
            <a:lumOff val="-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CL" sz="2300" kern="1200"/>
            <a:t>SAAF (SINDROME ANTICUERPO- ANTIFOSFOLÍPIDOS)</a:t>
          </a:r>
          <a:endParaRPr lang="en-US" sz="2300" kern="1200"/>
        </a:p>
      </dsp:txBody>
      <dsp:txXfrm>
        <a:off x="654286" y="1057658"/>
        <a:ext cx="5866663" cy="832559"/>
      </dsp:txXfrm>
    </dsp:sp>
    <dsp:sp modelId="{B46FF310-7B22-4F07-B479-53B1471313D6}">
      <dsp:nvSpPr>
        <dsp:cNvPr id="0" name=""/>
        <dsp:cNvSpPr/>
      </dsp:nvSpPr>
      <dsp:spPr>
        <a:xfrm>
          <a:off x="1256768" y="2063513"/>
          <a:ext cx="7121687" cy="884363"/>
        </a:xfrm>
        <a:prstGeom prst="roundRect">
          <a:avLst>
            <a:gd name="adj" fmla="val 10000"/>
          </a:avLst>
        </a:prstGeom>
        <a:solidFill>
          <a:schemeClr val="accent2">
            <a:hueOff val="1504085"/>
            <a:satOff val="134"/>
            <a:lumOff val="-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CL" sz="2300" kern="1200"/>
            <a:t>TROMBOCITOPENIA AUTOINMUNE</a:t>
          </a:r>
          <a:endParaRPr lang="en-US" sz="2300" kern="1200"/>
        </a:p>
      </dsp:txBody>
      <dsp:txXfrm>
        <a:off x="1282670" y="2089415"/>
        <a:ext cx="5866663" cy="832559"/>
      </dsp:txXfrm>
    </dsp:sp>
    <dsp:sp modelId="{02F0AB15-3F9F-4695-AD8F-B6FBA22A6D06}">
      <dsp:nvSpPr>
        <dsp:cNvPr id="0" name=""/>
        <dsp:cNvSpPr/>
      </dsp:nvSpPr>
      <dsp:spPr>
        <a:xfrm>
          <a:off x="6546851" y="670642"/>
          <a:ext cx="574836" cy="57483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676189" y="670642"/>
        <a:ext cx="316160" cy="432564"/>
      </dsp:txXfrm>
    </dsp:sp>
    <dsp:sp modelId="{BD36CC14-334E-4F84-83B7-694FE32F883C}">
      <dsp:nvSpPr>
        <dsp:cNvPr id="0" name=""/>
        <dsp:cNvSpPr/>
      </dsp:nvSpPr>
      <dsp:spPr>
        <a:xfrm>
          <a:off x="7175235" y="1696503"/>
          <a:ext cx="574836" cy="574836"/>
        </a:xfrm>
        <a:prstGeom prst="downArrow">
          <a:avLst>
            <a:gd name="adj1" fmla="val 55000"/>
            <a:gd name="adj2" fmla="val 45000"/>
          </a:avLst>
        </a:prstGeom>
        <a:solidFill>
          <a:schemeClr val="accent2">
            <a:tint val="40000"/>
            <a:alpha val="90000"/>
            <a:hueOff val="1073155"/>
            <a:satOff val="79"/>
            <a:lumOff val="-25"/>
            <a:alphaOff val="0"/>
          </a:schemeClr>
        </a:solidFill>
        <a:ln w="12700" cap="flat" cmpd="sng" algn="ctr">
          <a:solidFill>
            <a:schemeClr val="accent2">
              <a:tint val="40000"/>
              <a:alpha val="90000"/>
              <a:hueOff val="1073155"/>
              <a:satOff val="79"/>
              <a:lumOff val="-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304573" y="1696503"/>
        <a:ext cx="316160" cy="432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95529-B8F8-4D2A-B8D7-99F544062E91}">
      <dsp:nvSpPr>
        <dsp:cNvPr id="0" name=""/>
        <dsp:cNvSpPr/>
      </dsp:nvSpPr>
      <dsp:spPr>
        <a:xfrm>
          <a:off x="1022" y="144681"/>
          <a:ext cx="3589890" cy="22795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97A6DF-F43A-4D79-B7EB-DAC8AAD6BB4F}">
      <dsp:nvSpPr>
        <dsp:cNvPr id="0" name=""/>
        <dsp:cNvSpPr/>
      </dsp:nvSpPr>
      <dsp:spPr>
        <a:xfrm>
          <a:off x="399899" y="523614"/>
          <a:ext cx="3589890" cy="22795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66666" y="590381"/>
        <a:ext cx="3456356" cy="2146046"/>
      </dsp:txXfrm>
    </dsp:sp>
    <dsp:sp modelId="{C73361DC-FF25-4434-B9AF-032A778CD68E}">
      <dsp:nvSpPr>
        <dsp:cNvPr id="0" name=""/>
        <dsp:cNvSpPr/>
      </dsp:nvSpPr>
      <dsp:spPr>
        <a:xfrm>
          <a:off x="4388666" y="144681"/>
          <a:ext cx="3589890" cy="22795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0B3F8-0D1A-4595-A7D1-9D8B246591D8}">
      <dsp:nvSpPr>
        <dsp:cNvPr id="0" name=""/>
        <dsp:cNvSpPr/>
      </dsp:nvSpPr>
      <dsp:spPr>
        <a:xfrm>
          <a:off x="4787543" y="523614"/>
          <a:ext cx="3589890" cy="22795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dirty="0"/>
            <a:t>. Respecto a las manifestaciones obstétricas, se considera que del 5% al 20% de las mujeres con abortos recurrentes presentan AAF. La preeclampsia grave que aparece antes de la semana 34 se ha relacionado con el SAF. De hecho, del 11% al 17% de estas pacientes son positivas para AAF. En cuanto a la restricción de crecimiento intrauterino, se presenta hasta en el 12% de las pacientes con </a:t>
          </a:r>
          <a:r>
            <a:rPr lang="es-MX" sz="1200" kern="1200" dirty="0" err="1"/>
            <a:t>aCL</a:t>
          </a:r>
          <a:r>
            <a:rPr lang="es-MX" sz="1200" kern="1200" dirty="0"/>
            <a:t> y en el 30% de las pacientes con un SAF establecido antes del embarazo. </a:t>
          </a:r>
          <a:endParaRPr lang="en-US" sz="1200" kern="1200" dirty="0"/>
        </a:p>
      </dsp:txBody>
      <dsp:txXfrm>
        <a:off x="4854310" y="590381"/>
        <a:ext cx="3456356" cy="214604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15940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4153172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259758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64431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707584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395278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2615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343868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605564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82530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10/21/2025</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139857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10/21/2025</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‹Nº›</a:t>
            </a:fld>
            <a:endParaRPr lang="en-US"/>
          </a:p>
        </p:txBody>
      </p:sp>
    </p:spTree>
    <p:extLst>
      <p:ext uri="{BB962C8B-B14F-4D97-AF65-F5344CB8AC3E}">
        <p14:creationId xmlns:p14="http://schemas.microsoft.com/office/powerpoint/2010/main" val="29087959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68B51F-0397-D568-D929-A4F9A9CC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Un mosaico de formas geométricas multicolores">
            <a:extLst>
              <a:ext uri="{FF2B5EF4-FFF2-40B4-BE49-F238E27FC236}">
                <a16:creationId xmlns:a16="http://schemas.microsoft.com/office/drawing/2014/main" id="{0C62B53F-B267-08C8-7B26-CDACCC79A26F}"/>
              </a:ext>
            </a:extLst>
          </p:cNvPr>
          <p:cNvPicPr>
            <a:picLocks noChangeAspect="1"/>
          </p:cNvPicPr>
          <p:nvPr/>
        </p:nvPicPr>
        <p:blipFill>
          <a:blip r:embed="rId2"/>
          <a:srcRect t="18023" b="3306"/>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50F200B6-228D-F4F2-C6FF-D4257EC20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4556932" y="3127849"/>
            <a:ext cx="7654355" cy="3796328"/>
          </a:xfrm>
          <a:custGeom>
            <a:avLst/>
            <a:gdLst>
              <a:gd name="connsiteX0" fmla="*/ 1835852 w 7654355"/>
              <a:gd name="connsiteY0" fmla="*/ 1549 h 3796328"/>
              <a:gd name="connsiteX1" fmla="*/ 20604 w 7654355"/>
              <a:gd name="connsiteY1" fmla="*/ 803783 h 3796328"/>
              <a:gd name="connsiteX2" fmla="*/ 0 w 7654355"/>
              <a:gd name="connsiteY2" fmla="*/ 826352 h 3796328"/>
              <a:gd name="connsiteX3" fmla="*/ 51841 w 7654355"/>
              <a:gd name="connsiteY3" fmla="*/ 3796328 h 3796328"/>
              <a:gd name="connsiteX4" fmla="*/ 7654355 w 7654355"/>
              <a:gd name="connsiteY4" fmla="*/ 3663625 h 3796328"/>
              <a:gd name="connsiteX5" fmla="*/ 3473222 w 7654355"/>
              <a:gd name="connsiteY5" fmla="*/ 499129 h 3796328"/>
              <a:gd name="connsiteX6" fmla="*/ 3417360 w 7654355"/>
              <a:gd name="connsiteY6" fmla="*/ 459014 h 3796328"/>
              <a:gd name="connsiteX7" fmla="*/ 1990462 w 7654355"/>
              <a:gd name="connsiteY7" fmla="*/ 763 h 3796328"/>
              <a:gd name="connsiteX8" fmla="*/ 1835852 w 7654355"/>
              <a:gd name="connsiteY8" fmla="*/ 1549 h 379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4355" h="3796328">
                <a:moveTo>
                  <a:pt x="1835852" y="1549"/>
                </a:moveTo>
                <a:cubicBezTo>
                  <a:pt x="1166613" y="24353"/>
                  <a:pt x="510847" y="298769"/>
                  <a:pt x="20604" y="803783"/>
                </a:cubicBezTo>
                <a:lnTo>
                  <a:pt x="0" y="826352"/>
                </a:lnTo>
                <a:lnTo>
                  <a:pt x="51841" y="3796328"/>
                </a:lnTo>
                <a:lnTo>
                  <a:pt x="7654355" y="3663625"/>
                </a:lnTo>
                <a:lnTo>
                  <a:pt x="3473222" y="499129"/>
                </a:lnTo>
                <a:lnTo>
                  <a:pt x="3417360" y="459014"/>
                </a:lnTo>
                <a:cubicBezTo>
                  <a:pt x="2981578" y="162529"/>
                  <a:pt x="2485536" y="12600"/>
                  <a:pt x="1990462" y="763"/>
                </a:cubicBezTo>
                <a:cubicBezTo>
                  <a:pt x="1938891" y="-470"/>
                  <a:pt x="1887332" y="-206"/>
                  <a:pt x="1835852" y="1549"/>
                </a:cubicBezTo>
                <a:close/>
              </a:path>
            </a:pathLst>
          </a:custGeom>
          <a:gradFill>
            <a:gsLst>
              <a:gs pos="22000">
                <a:schemeClr val="bg2">
                  <a:alpha val="80000"/>
                </a:schemeClr>
              </a:gs>
              <a:gs pos="100000">
                <a:schemeClr val="accent1">
                  <a:lumMod val="60000"/>
                  <a:lumOff val="40000"/>
                  <a:alpha val="8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178EEC1-5C50-4107-6318-E39AE9636C23}"/>
              </a:ext>
            </a:extLst>
          </p:cNvPr>
          <p:cNvSpPr>
            <a:spLocks noGrp="1"/>
          </p:cNvSpPr>
          <p:nvPr>
            <p:ph type="ctrTitle"/>
          </p:nvPr>
        </p:nvSpPr>
        <p:spPr>
          <a:xfrm>
            <a:off x="7128164" y="4906317"/>
            <a:ext cx="4224916" cy="1232744"/>
          </a:xfrm>
        </p:spPr>
        <p:txBody>
          <a:bodyPr anchor="ctr">
            <a:normAutofit fontScale="90000"/>
          </a:bodyPr>
          <a:lstStyle/>
          <a:p>
            <a:pPr algn="r"/>
            <a:r>
              <a:rPr lang="es-CL" sz="3200" dirty="0"/>
              <a:t>ENFERMEDADES AUTOINMUNES Y GESTACIÓN</a:t>
            </a:r>
          </a:p>
        </p:txBody>
      </p:sp>
      <p:sp>
        <p:nvSpPr>
          <p:cNvPr id="3" name="Subtítulo 2">
            <a:extLst>
              <a:ext uri="{FF2B5EF4-FFF2-40B4-BE49-F238E27FC236}">
                <a16:creationId xmlns:a16="http://schemas.microsoft.com/office/drawing/2014/main" id="{1605A51F-6F56-B499-4825-0663A33BA5E8}"/>
              </a:ext>
            </a:extLst>
          </p:cNvPr>
          <p:cNvSpPr>
            <a:spLocks noGrp="1"/>
          </p:cNvSpPr>
          <p:nvPr>
            <p:ph type="subTitle" idx="1"/>
          </p:nvPr>
        </p:nvSpPr>
        <p:spPr>
          <a:xfrm>
            <a:off x="8210281" y="3847907"/>
            <a:ext cx="3129921" cy="1010882"/>
          </a:xfrm>
        </p:spPr>
        <p:txBody>
          <a:bodyPr anchor="b">
            <a:normAutofit/>
          </a:bodyPr>
          <a:lstStyle/>
          <a:p>
            <a:pPr algn="r"/>
            <a:r>
              <a:rPr lang="es-CL" dirty="0"/>
              <a:t>OBS 014 UNAB 2025</a:t>
            </a:r>
          </a:p>
        </p:txBody>
      </p:sp>
    </p:spTree>
    <p:extLst>
      <p:ext uri="{BB962C8B-B14F-4D97-AF65-F5344CB8AC3E}">
        <p14:creationId xmlns:p14="http://schemas.microsoft.com/office/powerpoint/2010/main" val="1251921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FC8258-D59D-7F18-0E31-5B9FCBBE3C43}"/>
              </a:ext>
            </a:extLst>
          </p:cNvPr>
          <p:cNvPicPr>
            <a:picLocks noGrp="1" noChangeAspect="1"/>
          </p:cNvPicPr>
          <p:nvPr>
            <p:ph idx="4294967295"/>
          </p:nvPr>
        </p:nvPicPr>
        <p:blipFill>
          <a:blip r:embed="rId2"/>
          <a:stretch>
            <a:fillRect/>
          </a:stretch>
        </p:blipFill>
        <p:spPr>
          <a:xfrm>
            <a:off x="368710" y="603858"/>
            <a:ext cx="6268064" cy="5266051"/>
          </a:xfrm>
        </p:spPr>
      </p:pic>
      <p:pic>
        <p:nvPicPr>
          <p:cNvPr id="7" name="Imagen 6">
            <a:extLst>
              <a:ext uri="{FF2B5EF4-FFF2-40B4-BE49-F238E27FC236}">
                <a16:creationId xmlns:a16="http://schemas.microsoft.com/office/drawing/2014/main" id="{9360ADB8-639B-DF0A-2379-CAC7229CE1A5}"/>
              </a:ext>
            </a:extLst>
          </p:cNvPr>
          <p:cNvPicPr>
            <a:picLocks noChangeAspect="1"/>
          </p:cNvPicPr>
          <p:nvPr/>
        </p:nvPicPr>
        <p:blipFill>
          <a:blip r:embed="rId3"/>
          <a:stretch>
            <a:fillRect/>
          </a:stretch>
        </p:blipFill>
        <p:spPr>
          <a:xfrm>
            <a:off x="7600334" y="453303"/>
            <a:ext cx="3444308" cy="5567160"/>
          </a:xfrm>
          <a:prstGeom prst="rect">
            <a:avLst/>
          </a:prstGeom>
        </p:spPr>
      </p:pic>
    </p:spTree>
    <p:extLst>
      <p:ext uri="{BB962C8B-B14F-4D97-AF65-F5344CB8AC3E}">
        <p14:creationId xmlns:p14="http://schemas.microsoft.com/office/powerpoint/2010/main" val="3188943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E81A3-C2E6-792E-7FCA-F4337119C763}"/>
              </a:ext>
            </a:extLst>
          </p:cNvPr>
          <p:cNvSpPr>
            <a:spLocks noGrp="1"/>
          </p:cNvSpPr>
          <p:nvPr>
            <p:ph type="title"/>
          </p:nvPr>
        </p:nvSpPr>
        <p:spPr>
          <a:xfrm>
            <a:off x="1460828" y="98322"/>
            <a:ext cx="8886884" cy="953669"/>
          </a:xfrm>
        </p:spPr>
        <p:txBody>
          <a:bodyPr/>
          <a:lstStyle/>
          <a:p>
            <a:pPr algn="ctr"/>
            <a:r>
              <a:rPr lang="es-ES" dirty="0"/>
              <a:t>Signos y síntomas en el embarazo</a:t>
            </a:r>
            <a:endParaRPr lang="es-CL" dirty="0"/>
          </a:p>
        </p:txBody>
      </p:sp>
      <p:pic>
        <p:nvPicPr>
          <p:cNvPr id="5" name="Marcador de contenido 4">
            <a:extLst>
              <a:ext uri="{FF2B5EF4-FFF2-40B4-BE49-F238E27FC236}">
                <a16:creationId xmlns:a16="http://schemas.microsoft.com/office/drawing/2014/main" id="{ECE460F6-9B4E-88F0-C05F-699B919A15B3}"/>
              </a:ext>
            </a:extLst>
          </p:cNvPr>
          <p:cNvPicPr>
            <a:picLocks noGrp="1" noChangeAspect="1"/>
          </p:cNvPicPr>
          <p:nvPr>
            <p:ph idx="1"/>
          </p:nvPr>
        </p:nvPicPr>
        <p:blipFill>
          <a:blip r:embed="rId2"/>
          <a:stretch>
            <a:fillRect/>
          </a:stretch>
        </p:blipFill>
        <p:spPr>
          <a:xfrm>
            <a:off x="835741" y="1322438"/>
            <a:ext cx="10137057" cy="5063613"/>
          </a:xfrm>
        </p:spPr>
      </p:pic>
    </p:spTree>
    <p:extLst>
      <p:ext uri="{BB962C8B-B14F-4D97-AF65-F5344CB8AC3E}">
        <p14:creationId xmlns:p14="http://schemas.microsoft.com/office/powerpoint/2010/main" val="4075341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BB7382E-B967-93DA-7A2B-9158589617C6}"/>
              </a:ext>
            </a:extLst>
          </p:cNvPr>
          <p:cNvPicPr>
            <a:picLocks noGrp="1" noChangeAspect="1"/>
          </p:cNvPicPr>
          <p:nvPr>
            <p:ph idx="4294967295"/>
          </p:nvPr>
        </p:nvPicPr>
        <p:blipFill>
          <a:blip r:embed="rId2"/>
          <a:stretch>
            <a:fillRect/>
          </a:stretch>
        </p:blipFill>
        <p:spPr>
          <a:xfrm>
            <a:off x="553244" y="563562"/>
            <a:ext cx="11085512" cy="5730875"/>
          </a:xfrm>
        </p:spPr>
      </p:pic>
    </p:spTree>
    <p:extLst>
      <p:ext uri="{BB962C8B-B14F-4D97-AF65-F5344CB8AC3E}">
        <p14:creationId xmlns:p14="http://schemas.microsoft.com/office/powerpoint/2010/main" val="1446277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798FF-9957-84C7-871D-2FF6B255C22E}"/>
              </a:ext>
            </a:extLst>
          </p:cNvPr>
          <p:cNvSpPr>
            <a:spLocks noGrp="1"/>
          </p:cNvSpPr>
          <p:nvPr>
            <p:ph type="title"/>
          </p:nvPr>
        </p:nvSpPr>
        <p:spPr/>
        <p:txBody>
          <a:bodyPr/>
          <a:lstStyle/>
          <a:p>
            <a:endParaRPr lang="es-CL"/>
          </a:p>
        </p:txBody>
      </p:sp>
      <p:pic>
        <p:nvPicPr>
          <p:cNvPr id="5" name="Marcador de contenido 4">
            <a:extLst>
              <a:ext uri="{FF2B5EF4-FFF2-40B4-BE49-F238E27FC236}">
                <a16:creationId xmlns:a16="http://schemas.microsoft.com/office/drawing/2014/main" id="{B6B85B56-DA24-140F-D88E-1993E45250D5}"/>
              </a:ext>
            </a:extLst>
          </p:cNvPr>
          <p:cNvPicPr>
            <a:picLocks noGrp="1" noChangeAspect="1"/>
          </p:cNvPicPr>
          <p:nvPr>
            <p:ph idx="1"/>
          </p:nvPr>
        </p:nvPicPr>
        <p:blipFill>
          <a:blip r:embed="rId2"/>
          <a:stretch>
            <a:fillRect/>
          </a:stretch>
        </p:blipFill>
        <p:spPr>
          <a:xfrm>
            <a:off x="132736" y="169729"/>
            <a:ext cx="11412077" cy="6518541"/>
          </a:xfrm>
        </p:spPr>
      </p:pic>
    </p:spTree>
    <p:extLst>
      <p:ext uri="{BB962C8B-B14F-4D97-AF65-F5344CB8AC3E}">
        <p14:creationId xmlns:p14="http://schemas.microsoft.com/office/powerpoint/2010/main" val="428730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F58BA2-552E-56C7-BF43-B4DD78C5BD25}"/>
              </a:ext>
            </a:extLst>
          </p:cNvPr>
          <p:cNvSpPr>
            <a:spLocks noGrp="1"/>
          </p:cNvSpPr>
          <p:nvPr>
            <p:ph type="title"/>
          </p:nvPr>
        </p:nvSpPr>
        <p:spPr>
          <a:xfrm>
            <a:off x="1036420" y="302661"/>
            <a:ext cx="8886884" cy="953669"/>
          </a:xfrm>
        </p:spPr>
        <p:txBody>
          <a:bodyPr/>
          <a:lstStyle/>
          <a:p>
            <a:pPr algn="ctr"/>
            <a:r>
              <a:rPr lang="es-CL" dirty="0"/>
              <a:t>Control prenatal</a:t>
            </a:r>
          </a:p>
        </p:txBody>
      </p:sp>
      <p:pic>
        <p:nvPicPr>
          <p:cNvPr id="5" name="Marcador de contenido 4">
            <a:extLst>
              <a:ext uri="{FF2B5EF4-FFF2-40B4-BE49-F238E27FC236}">
                <a16:creationId xmlns:a16="http://schemas.microsoft.com/office/drawing/2014/main" id="{F17414E9-51DA-2E3B-1F30-FD4038F2594F}"/>
              </a:ext>
            </a:extLst>
          </p:cNvPr>
          <p:cNvPicPr>
            <a:picLocks noGrp="1" noChangeAspect="1"/>
          </p:cNvPicPr>
          <p:nvPr>
            <p:ph idx="1"/>
          </p:nvPr>
        </p:nvPicPr>
        <p:blipFill>
          <a:blip r:embed="rId2"/>
          <a:stretch>
            <a:fillRect/>
          </a:stretch>
        </p:blipFill>
        <p:spPr>
          <a:xfrm>
            <a:off x="798105" y="1785988"/>
            <a:ext cx="10595790" cy="4415389"/>
          </a:xfrm>
        </p:spPr>
      </p:pic>
    </p:spTree>
    <p:extLst>
      <p:ext uri="{BB962C8B-B14F-4D97-AF65-F5344CB8AC3E}">
        <p14:creationId xmlns:p14="http://schemas.microsoft.com/office/powerpoint/2010/main" val="171359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83D9D-6022-8DE4-264E-EDA517632919}"/>
              </a:ext>
            </a:extLst>
          </p:cNvPr>
          <p:cNvSpPr>
            <a:spLocks noGrp="1"/>
          </p:cNvSpPr>
          <p:nvPr>
            <p:ph type="title"/>
          </p:nvPr>
        </p:nvSpPr>
        <p:spPr/>
        <p:txBody>
          <a:bodyPr/>
          <a:lstStyle/>
          <a:p>
            <a:r>
              <a:rPr lang="es-CL" dirty="0"/>
              <a:t>TRATAMIENTO</a:t>
            </a:r>
          </a:p>
        </p:txBody>
      </p:sp>
      <p:pic>
        <p:nvPicPr>
          <p:cNvPr id="5" name="Marcador de contenido 4">
            <a:extLst>
              <a:ext uri="{FF2B5EF4-FFF2-40B4-BE49-F238E27FC236}">
                <a16:creationId xmlns:a16="http://schemas.microsoft.com/office/drawing/2014/main" id="{EFB17F48-57C5-9E4E-5FC8-15C7243D646B}"/>
              </a:ext>
            </a:extLst>
          </p:cNvPr>
          <p:cNvPicPr>
            <a:picLocks noGrp="1" noChangeAspect="1"/>
          </p:cNvPicPr>
          <p:nvPr>
            <p:ph idx="1"/>
          </p:nvPr>
        </p:nvPicPr>
        <p:blipFill>
          <a:blip r:embed="rId2"/>
          <a:stretch>
            <a:fillRect/>
          </a:stretch>
        </p:blipFill>
        <p:spPr>
          <a:xfrm>
            <a:off x="1278939" y="2139950"/>
            <a:ext cx="8465722" cy="3676650"/>
          </a:xfrm>
        </p:spPr>
      </p:pic>
    </p:spTree>
    <p:extLst>
      <p:ext uri="{BB962C8B-B14F-4D97-AF65-F5344CB8AC3E}">
        <p14:creationId xmlns:p14="http://schemas.microsoft.com/office/powerpoint/2010/main" val="295431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A138BA-913D-2BC2-7BB3-1309ACA0CDBD}"/>
              </a:ext>
            </a:extLst>
          </p:cNvPr>
          <p:cNvSpPr>
            <a:spLocks noGrp="1"/>
          </p:cNvSpPr>
          <p:nvPr>
            <p:ph type="title"/>
          </p:nvPr>
        </p:nvSpPr>
        <p:spPr/>
        <p:txBody>
          <a:bodyPr/>
          <a:lstStyle/>
          <a:p>
            <a:r>
              <a:rPr lang="es-CL" dirty="0"/>
              <a:t>Aspirina </a:t>
            </a:r>
          </a:p>
        </p:txBody>
      </p:sp>
      <p:pic>
        <p:nvPicPr>
          <p:cNvPr id="5" name="Marcador de contenido 4">
            <a:extLst>
              <a:ext uri="{FF2B5EF4-FFF2-40B4-BE49-F238E27FC236}">
                <a16:creationId xmlns:a16="http://schemas.microsoft.com/office/drawing/2014/main" id="{6ACACFA9-23F3-4C55-5EC6-1CE9DEB73DA5}"/>
              </a:ext>
            </a:extLst>
          </p:cNvPr>
          <p:cNvPicPr>
            <a:picLocks noGrp="1" noChangeAspect="1"/>
          </p:cNvPicPr>
          <p:nvPr>
            <p:ph idx="1"/>
          </p:nvPr>
        </p:nvPicPr>
        <p:blipFill>
          <a:blip r:embed="rId2"/>
          <a:stretch>
            <a:fillRect/>
          </a:stretch>
        </p:blipFill>
        <p:spPr>
          <a:xfrm>
            <a:off x="1069975" y="2791300"/>
            <a:ext cx="8883650" cy="2373950"/>
          </a:xfrm>
        </p:spPr>
      </p:pic>
    </p:spTree>
    <p:extLst>
      <p:ext uri="{BB962C8B-B14F-4D97-AF65-F5344CB8AC3E}">
        <p14:creationId xmlns:p14="http://schemas.microsoft.com/office/powerpoint/2010/main" val="3130418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D2520A-F0FD-F213-0636-646ECC763311}"/>
              </a:ext>
            </a:extLst>
          </p:cNvPr>
          <p:cNvSpPr>
            <a:spLocks noGrp="1"/>
          </p:cNvSpPr>
          <p:nvPr>
            <p:ph type="title"/>
          </p:nvPr>
        </p:nvSpPr>
        <p:spPr/>
        <p:txBody>
          <a:bodyPr/>
          <a:lstStyle/>
          <a:p>
            <a:pPr algn="ctr"/>
            <a:r>
              <a:rPr lang="es-CL" dirty="0"/>
              <a:t>ANTICOAGULANTES</a:t>
            </a:r>
          </a:p>
        </p:txBody>
      </p:sp>
      <p:pic>
        <p:nvPicPr>
          <p:cNvPr id="5" name="Marcador de contenido 4">
            <a:extLst>
              <a:ext uri="{FF2B5EF4-FFF2-40B4-BE49-F238E27FC236}">
                <a16:creationId xmlns:a16="http://schemas.microsoft.com/office/drawing/2014/main" id="{F6569CC0-286A-121C-DD3C-081C2E8F10BA}"/>
              </a:ext>
            </a:extLst>
          </p:cNvPr>
          <p:cNvPicPr>
            <a:picLocks noGrp="1" noChangeAspect="1"/>
          </p:cNvPicPr>
          <p:nvPr>
            <p:ph idx="1"/>
          </p:nvPr>
        </p:nvPicPr>
        <p:blipFill>
          <a:blip r:embed="rId2"/>
          <a:stretch>
            <a:fillRect/>
          </a:stretch>
        </p:blipFill>
        <p:spPr>
          <a:xfrm>
            <a:off x="642271" y="2609474"/>
            <a:ext cx="10252627" cy="2921171"/>
          </a:xfrm>
        </p:spPr>
      </p:pic>
    </p:spTree>
    <p:extLst>
      <p:ext uri="{BB962C8B-B14F-4D97-AF65-F5344CB8AC3E}">
        <p14:creationId xmlns:p14="http://schemas.microsoft.com/office/powerpoint/2010/main" val="2487410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ACE8F-7A54-6E17-8B33-3B81BC4BB952}"/>
              </a:ext>
            </a:extLst>
          </p:cNvPr>
          <p:cNvSpPr>
            <a:spLocks noGrp="1"/>
          </p:cNvSpPr>
          <p:nvPr>
            <p:ph type="title"/>
          </p:nvPr>
        </p:nvSpPr>
        <p:spPr>
          <a:xfrm>
            <a:off x="1332271" y="258984"/>
            <a:ext cx="8886884" cy="953669"/>
          </a:xfrm>
        </p:spPr>
        <p:txBody>
          <a:bodyPr/>
          <a:lstStyle/>
          <a:p>
            <a:pPr algn="ctr"/>
            <a:r>
              <a:rPr lang="es-CL" dirty="0"/>
              <a:t>CORTICOESTEROIDES</a:t>
            </a:r>
          </a:p>
        </p:txBody>
      </p:sp>
      <p:pic>
        <p:nvPicPr>
          <p:cNvPr id="5" name="Marcador de contenido 4">
            <a:extLst>
              <a:ext uri="{FF2B5EF4-FFF2-40B4-BE49-F238E27FC236}">
                <a16:creationId xmlns:a16="http://schemas.microsoft.com/office/drawing/2014/main" id="{B637BFB5-41B2-0026-7C94-E4600975B889}"/>
              </a:ext>
            </a:extLst>
          </p:cNvPr>
          <p:cNvPicPr>
            <a:picLocks noGrp="1" noChangeAspect="1"/>
          </p:cNvPicPr>
          <p:nvPr>
            <p:ph idx="1"/>
          </p:nvPr>
        </p:nvPicPr>
        <p:blipFill>
          <a:blip r:embed="rId2"/>
          <a:stretch>
            <a:fillRect/>
          </a:stretch>
        </p:blipFill>
        <p:spPr>
          <a:xfrm>
            <a:off x="1187962" y="2104727"/>
            <a:ext cx="8883650" cy="3540620"/>
          </a:xfrm>
        </p:spPr>
      </p:pic>
    </p:spTree>
    <p:extLst>
      <p:ext uri="{BB962C8B-B14F-4D97-AF65-F5344CB8AC3E}">
        <p14:creationId xmlns:p14="http://schemas.microsoft.com/office/powerpoint/2010/main" val="3693485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18E06E-7291-7A92-9A20-E30F5081413F}"/>
              </a:ext>
            </a:extLst>
          </p:cNvPr>
          <p:cNvSpPr>
            <a:spLocks noGrp="1"/>
          </p:cNvSpPr>
          <p:nvPr>
            <p:ph type="title"/>
          </p:nvPr>
        </p:nvSpPr>
        <p:spPr>
          <a:xfrm>
            <a:off x="1799170" y="346905"/>
            <a:ext cx="8886884" cy="953669"/>
          </a:xfrm>
        </p:spPr>
        <p:txBody>
          <a:bodyPr/>
          <a:lstStyle/>
          <a:p>
            <a:r>
              <a:rPr lang="es-CL" dirty="0"/>
              <a:t>CRECIMIENTO Y DESARROLLO FETAL</a:t>
            </a:r>
          </a:p>
        </p:txBody>
      </p:sp>
      <p:pic>
        <p:nvPicPr>
          <p:cNvPr id="5" name="Marcador de contenido 4">
            <a:extLst>
              <a:ext uri="{FF2B5EF4-FFF2-40B4-BE49-F238E27FC236}">
                <a16:creationId xmlns:a16="http://schemas.microsoft.com/office/drawing/2014/main" id="{9A87752A-D4D7-09D9-56C8-7939EBEEE9C9}"/>
              </a:ext>
            </a:extLst>
          </p:cNvPr>
          <p:cNvPicPr>
            <a:picLocks noGrp="1" noChangeAspect="1"/>
          </p:cNvPicPr>
          <p:nvPr>
            <p:ph idx="1"/>
          </p:nvPr>
        </p:nvPicPr>
        <p:blipFill>
          <a:blip r:embed="rId2"/>
          <a:stretch>
            <a:fillRect/>
          </a:stretch>
        </p:blipFill>
        <p:spPr>
          <a:xfrm>
            <a:off x="553780" y="1627240"/>
            <a:ext cx="10872581" cy="4257366"/>
          </a:xfrm>
        </p:spPr>
      </p:pic>
    </p:spTree>
    <p:extLst>
      <p:ext uri="{BB962C8B-B14F-4D97-AF65-F5344CB8AC3E}">
        <p14:creationId xmlns:p14="http://schemas.microsoft.com/office/powerpoint/2010/main" val="354795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EBF93E-7C86-6478-4CC4-C2FA3DB45161}"/>
              </a:ext>
            </a:extLst>
          </p:cNvPr>
          <p:cNvSpPr>
            <a:spLocks noGrp="1"/>
          </p:cNvSpPr>
          <p:nvPr>
            <p:ph type="title"/>
          </p:nvPr>
        </p:nvSpPr>
        <p:spPr/>
        <p:txBody>
          <a:bodyPr/>
          <a:lstStyle/>
          <a:p>
            <a:r>
              <a:rPr lang="es-ES" dirty="0"/>
              <a:t>Objetivos de la clase</a:t>
            </a:r>
            <a:endParaRPr lang="es-CL" dirty="0"/>
          </a:p>
        </p:txBody>
      </p:sp>
      <p:sp>
        <p:nvSpPr>
          <p:cNvPr id="3" name="Marcador de contenido 2">
            <a:extLst>
              <a:ext uri="{FF2B5EF4-FFF2-40B4-BE49-F238E27FC236}">
                <a16:creationId xmlns:a16="http://schemas.microsoft.com/office/drawing/2014/main" id="{277C2E94-4CF1-2102-6BDF-DC15003BEB90}"/>
              </a:ext>
            </a:extLst>
          </p:cNvPr>
          <p:cNvSpPr>
            <a:spLocks noGrp="1"/>
          </p:cNvSpPr>
          <p:nvPr>
            <p:ph idx="1"/>
          </p:nvPr>
        </p:nvSpPr>
        <p:spPr/>
        <p:txBody>
          <a:bodyPr/>
          <a:lstStyle/>
          <a:p>
            <a:r>
              <a:rPr lang="es-ES" dirty="0"/>
              <a:t>Identificar las enfermedades autoinmunes y su impacto en la gestación y el periodo perinatal.</a:t>
            </a:r>
          </a:p>
          <a:p>
            <a:endParaRPr lang="es-ES" dirty="0"/>
          </a:p>
          <a:p>
            <a:r>
              <a:rPr lang="es-ES" dirty="0"/>
              <a:t>Identificar el manejo de las enfermedades autoinmunes en la gestación. </a:t>
            </a:r>
            <a:endParaRPr lang="es-CL" dirty="0"/>
          </a:p>
        </p:txBody>
      </p:sp>
    </p:spTree>
    <p:extLst>
      <p:ext uri="{BB962C8B-B14F-4D97-AF65-F5344CB8AC3E}">
        <p14:creationId xmlns:p14="http://schemas.microsoft.com/office/powerpoint/2010/main" val="3463522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01A2E-B733-DFEE-F3AD-02DEC413B8E7}"/>
              </a:ext>
            </a:extLst>
          </p:cNvPr>
          <p:cNvSpPr>
            <a:spLocks noGrp="1"/>
          </p:cNvSpPr>
          <p:nvPr>
            <p:ph type="title"/>
          </p:nvPr>
        </p:nvSpPr>
        <p:spPr/>
        <p:txBody>
          <a:bodyPr>
            <a:normAutofit fontScale="90000"/>
          </a:bodyPr>
          <a:lstStyle/>
          <a:p>
            <a:pPr algn="ctr"/>
            <a:r>
              <a:rPr lang="es-CL" dirty="0"/>
              <a:t>COMPLICACIONES MATERNAS Y FETALES</a:t>
            </a:r>
          </a:p>
        </p:txBody>
      </p:sp>
      <p:pic>
        <p:nvPicPr>
          <p:cNvPr id="5" name="Marcador de contenido 4">
            <a:extLst>
              <a:ext uri="{FF2B5EF4-FFF2-40B4-BE49-F238E27FC236}">
                <a16:creationId xmlns:a16="http://schemas.microsoft.com/office/drawing/2014/main" id="{D7F24573-FAAF-1EE7-2201-631B93EF5AC0}"/>
              </a:ext>
            </a:extLst>
          </p:cNvPr>
          <p:cNvPicPr>
            <a:picLocks noGrp="1" noChangeAspect="1"/>
          </p:cNvPicPr>
          <p:nvPr>
            <p:ph idx="1"/>
          </p:nvPr>
        </p:nvPicPr>
        <p:blipFill>
          <a:blip r:embed="rId2"/>
          <a:stretch>
            <a:fillRect/>
          </a:stretch>
        </p:blipFill>
        <p:spPr>
          <a:xfrm>
            <a:off x="565354" y="2195956"/>
            <a:ext cx="11295370" cy="3725203"/>
          </a:xfrm>
        </p:spPr>
      </p:pic>
    </p:spTree>
    <p:extLst>
      <p:ext uri="{BB962C8B-B14F-4D97-AF65-F5344CB8AC3E}">
        <p14:creationId xmlns:p14="http://schemas.microsoft.com/office/powerpoint/2010/main" val="2397097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4CD888-85EC-81F7-7493-5BEDA9D11778}"/>
              </a:ext>
            </a:extLst>
          </p:cNvPr>
          <p:cNvSpPr>
            <a:spLocks noGrp="1"/>
          </p:cNvSpPr>
          <p:nvPr>
            <p:ph type="title"/>
          </p:nvPr>
        </p:nvSpPr>
        <p:spPr/>
        <p:txBody>
          <a:bodyPr/>
          <a:lstStyle/>
          <a:p>
            <a:r>
              <a:rPr lang="es-CL" dirty="0"/>
              <a:t>RESULTADOS FETALES</a:t>
            </a:r>
          </a:p>
        </p:txBody>
      </p:sp>
      <p:pic>
        <p:nvPicPr>
          <p:cNvPr id="5" name="Marcador de contenido 4">
            <a:extLst>
              <a:ext uri="{FF2B5EF4-FFF2-40B4-BE49-F238E27FC236}">
                <a16:creationId xmlns:a16="http://schemas.microsoft.com/office/drawing/2014/main" id="{D8150201-AE7A-2A81-774E-980E4B9D07C1}"/>
              </a:ext>
            </a:extLst>
          </p:cNvPr>
          <p:cNvPicPr>
            <a:picLocks noGrp="1" noChangeAspect="1"/>
          </p:cNvPicPr>
          <p:nvPr>
            <p:ph idx="1"/>
          </p:nvPr>
        </p:nvPicPr>
        <p:blipFill>
          <a:blip r:embed="rId2"/>
          <a:stretch>
            <a:fillRect/>
          </a:stretch>
        </p:blipFill>
        <p:spPr>
          <a:xfrm>
            <a:off x="826133" y="2354825"/>
            <a:ext cx="4763506" cy="4062361"/>
          </a:xfrm>
        </p:spPr>
      </p:pic>
      <p:pic>
        <p:nvPicPr>
          <p:cNvPr id="7" name="Imagen 6">
            <a:extLst>
              <a:ext uri="{FF2B5EF4-FFF2-40B4-BE49-F238E27FC236}">
                <a16:creationId xmlns:a16="http://schemas.microsoft.com/office/drawing/2014/main" id="{A9F6F212-9BB4-33C7-0F71-4A4A98FD36F2}"/>
              </a:ext>
            </a:extLst>
          </p:cNvPr>
          <p:cNvPicPr>
            <a:picLocks noChangeAspect="1"/>
          </p:cNvPicPr>
          <p:nvPr/>
        </p:nvPicPr>
        <p:blipFill>
          <a:blip r:embed="rId3"/>
          <a:stretch>
            <a:fillRect/>
          </a:stretch>
        </p:blipFill>
        <p:spPr>
          <a:xfrm>
            <a:off x="7054645" y="469810"/>
            <a:ext cx="4449962" cy="6388190"/>
          </a:xfrm>
          <a:prstGeom prst="rect">
            <a:avLst/>
          </a:prstGeom>
        </p:spPr>
      </p:pic>
    </p:spTree>
    <p:extLst>
      <p:ext uri="{BB962C8B-B14F-4D97-AF65-F5344CB8AC3E}">
        <p14:creationId xmlns:p14="http://schemas.microsoft.com/office/powerpoint/2010/main" val="551439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364E18-0909-04B8-85B7-1D75F7673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A4E4C0D-6BCA-FC17-62BD-B629662A9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19000">
                <a:schemeClr val="bg2"/>
              </a:gs>
              <a:gs pos="99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C299A50-B3FB-CBB7-0AE8-7AF740104C9D}"/>
              </a:ext>
            </a:extLst>
          </p:cNvPr>
          <p:cNvSpPr>
            <a:spLocks noGrp="1"/>
          </p:cNvSpPr>
          <p:nvPr>
            <p:ph type="title"/>
          </p:nvPr>
        </p:nvSpPr>
        <p:spPr>
          <a:xfrm>
            <a:off x="1987680" y="1143000"/>
            <a:ext cx="7946597" cy="1257300"/>
          </a:xfrm>
        </p:spPr>
        <p:txBody>
          <a:bodyPr anchor="ctr">
            <a:normAutofit/>
          </a:bodyPr>
          <a:lstStyle/>
          <a:p>
            <a:r>
              <a:rPr lang="es-CL"/>
              <a:t>PARTO Y PUERPERIO</a:t>
            </a:r>
          </a:p>
        </p:txBody>
      </p:sp>
      <p:sp>
        <p:nvSpPr>
          <p:cNvPr id="12" name="Freeform: Shape 11">
            <a:extLst>
              <a:ext uri="{FF2B5EF4-FFF2-40B4-BE49-F238E27FC236}">
                <a16:creationId xmlns:a16="http://schemas.microsoft.com/office/drawing/2014/main" id="{8B08FA76-1ED5-E432-8E59-C7ABAAB6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1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9F8F91E7-D1C6-6C50-BFF6-6B1FFD80F144}"/>
              </a:ext>
            </a:extLst>
          </p:cNvPr>
          <p:cNvSpPr>
            <a:spLocks noGrp="1"/>
          </p:cNvSpPr>
          <p:nvPr>
            <p:ph idx="1"/>
          </p:nvPr>
        </p:nvSpPr>
        <p:spPr>
          <a:xfrm>
            <a:off x="1987680" y="2411519"/>
            <a:ext cx="5380530" cy="3394641"/>
          </a:xfrm>
        </p:spPr>
        <p:txBody>
          <a:bodyPr>
            <a:normAutofit/>
          </a:bodyPr>
          <a:lstStyle/>
          <a:p>
            <a:r>
              <a:rPr lang="es-MX" dirty="0"/>
              <a:t>El parto y el puerperio son dos situaciones de riesgo para el desarrollo de trombosis y de un brote de actividad del LES. La probabilidad de aumento de la actividad lúpica que presenta la paciente durante la gestación es igual en el periodo postparto, siendo mayor, como ya se ha comentado, en las pacientes con enfermedad activa en el momento de la concepción. </a:t>
            </a:r>
            <a:endParaRPr lang="es-CL" dirty="0"/>
          </a:p>
        </p:txBody>
      </p:sp>
    </p:spTree>
    <p:extLst>
      <p:ext uri="{BB962C8B-B14F-4D97-AF65-F5344CB8AC3E}">
        <p14:creationId xmlns:p14="http://schemas.microsoft.com/office/powerpoint/2010/main" val="225788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2CC8CFE-31F3-0DA5-6AC8-9A74170BF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58916" y="-105868"/>
            <a:ext cx="12309832" cy="7069736"/>
          </a:xfrm>
          <a:custGeom>
            <a:avLst/>
            <a:gdLst>
              <a:gd name="connsiteX0" fmla="*/ 119689 w 12309832"/>
              <a:gd name="connsiteY0" fmla="*/ 7069736 h 7069736"/>
              <a:gd name="connsiteX1" fmla="*/ 12309832 w 12309832"/>
              <a:gd name="connsiteY1" fmla="*/ 6856956 h 7069736"/>
              <a:gd name="connsiteX2" fmla="*/ 12190143 w 12309832"/>
              <a:gd name="connsiteY2" fmla="*/ 0 h 7069736"/>
              <a:gd name="connsiteX3" fmla="*/ 0 w 12309832"/>
              <a:gd name="connsiteY3" fmla="*/ 212780 h 7069736"/>
            </a:gdLst>
            <a:ahLst/>
            <a:cxnLst>
              <a:cxn ang="0">
                <a:pos x="connsiteX0" y="connsiteY0"/>
              </a:cxn>
              <a:cxn ang="0">
                <a:pos x="connsiteX1" y="connsiteY1"/>
              </a:cxn>
              <a:cxn ang="0">
                <a:pos x="connsiteX2" y="connsiteY2"/>
              </a:cxn>
              <a:cxn ang="0">
                <a:pos x="connsiteX3" y="connsiteY3"/>
              </a:cxn>
            </a:cxnLst>
            <a:rect l="l" t="t" r="r" b="b"/>
            <a:pathLst>
              <a:path w="12309832" h="7069736">
                <a:moveTo>
                  <a:pt x="119689" y="7069736"/>
                </a:moveTo>
                <a:lnTo>
                  <a:pt x="12309832" y="6856956"/>
                </a:lnTo>
                <a:lnTo>
                  <a:pt x="12190143" y="0"/>
                </a:lnTo>
                <a:lnTo>
                  <a:pt x="0" y="212780"/>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9FB23B6-1F34-5B6A-2697-938FB355B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71" y="734156"/>
            <a:ext cx="10617872" cy="538161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B27975C-F5F7-ED72-3329-8201036F2854}"/>
              </a:ext>
            </a:extLst>
          </p:cNvPr>
          <p:cNvSpPr>
            <a:spLocks noGrp="1"/>
          </p:cNvSpPr>
          <p:nvPr>
            <p:ph type="title"/>
          </p:nvPr>
        </p:nvSpPr>
        <p:spPr>
          <a:xfrm>
            <a:off x="2129817" y="1143001"/>
            <a:ext cx="7917227" cy="574157"/>
          </a:xfrm>
        </p:spPr>
        <p:txBody>
          <a:bodyPr anchor="t">
            <a:normAutofit/>
          </a:bodyPr>
          <a:lstStyle/>
          <a:p>
            <a:pPr algn="ctr"/>
            <a:r>
              <a:rPr lang="es-CL" sz="2800" dirty="0"/>
              <a:t>SAAF</a:t>
            </a:r>
          </a:p>
        </p:txBody>
      </p:sp>
      <p:graphicFrame>
        <p:nvGraphicFramePr>
          <p:cNvPr id="5" name="Marcador de contenido 2">
            <a:extLst>
              <a:ext uri="{FF2B5EF4-FFF2-40B4-BE49-F238E27FC236}">
                <a16:creationId xmlns:a16="http://schemas.microsoft.com/office/drawing/2014/main" id="{71466EC1-9FBC-6F29-D3F7-F4B3555069C9}"/>
              </a:ext>
            </a:extLst>
          </p:cNvPr>
          <p:cNvGraphicFramePr>
            <a:graphicFrameLocks noGrp="1"/>
          </p:cNvGraphicFramePr>
          <p:nvPr>
            <p:ph idx="1"/>
            <p:extLst>
              <p:ext uri="{D42A27DB-BD31-4B8C-83A1-F6EECF244321}">
                <p14:modId xmlns:p14="http://schemas.microsoft.com/office/powerpoint/2010/main" val="2849864795"/>
              </p:ext>
            </p:extLst>
          </p:nvPr>
        </p:nvGraphicFramePr>
        <p:xfrm>
          <a:off x="1913862" y="2400300"/>
          <a:ext cx="8378456" cy="2947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247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467C7-97A7-7EEC-E65E-63EA016B8549}"/>
              </a:ext>
            </a:extLst>
          </p:cNvPr>
          <p:cNvSpPr>
            <a:spLocks noGrp="1"/>
          </p:cNvSpPr>
          <p:nvPr>
            <p:ph type="title"/>
          </p:nvPr>
        </p:nvSpPr>
        <p:spPr>
          <a:xfrm>
            <a:off x="1066800" y="405899"/>
            <a:ext cx="8886884" cy="953669"/>
          </a:xfrm>
        </p:spPr>
        <p:txBody>
          <a:bodyPr/>
          <a:lstStyle/>
          <a:p>
            <a:r>
              <a:rPr lang="es-ES" dirty="0"/>
              <a:t>Síndrome antifosfolipídico</a:t>
            </a:r>
            <a:endParaRPr lang="es-CL" dirty="0"/>
          </a:p>
        </p:txBody>
      </p:sp>
      <p:sp>
        <p:nvSpPr>
          <p:cNvPr id="3" name="Marcador de contenido 2">
            <a:extLst>
              <a:ext uri="{FF2B5EF4-FFF2-40B4-BE49-F238E27FC236}">
                <a16:creationId xmlns:a16="http://schemas.microsoft.com/office/drawing/2014/main" id="{002C65B5-C072-875D-EDA1-58717AD90849}"/>
              </a:ext>
            </a:extLst>
          </p:cNvPr>
          <p:cNvSpPr>
            <a:spLocks noGrp="1"/>
          </p:cNvSpPr>
          <p:nvPr>
            <p:ph idx="1"/>
          </p:nvPr>
        </p:nvSpPr>
        <p:spPr>
          <a:xfrm>
            <a:off x="1066800" y="1590158"/>
            <a:ext cx="8883836" cy="3677683"/>
          </a:xfrm>
        </p:spPr>
        <p:txBody>
          <a:bodyPr>
            <a:normAutofit fontScale="92500" lnSpcReduction="20000"/>
          </a:bodyPr>
          <a:lstStyle/>
          <a:p>
            <a:r>
              <a:rPr lang="es-ES" dirty="0"/>
              <a:t>El síndrome antifosfolipídico (SAF) es una enfermedad sistémica autoinmune que se caracteriza por la aparición de trombosis, venosas y arteriales, complicaciones obstétricas y títulos elevados de anticuerpos antifosfolipídicos (AAF). En la práctica clínica los AAF considerados en los criterios clasificatorios son los isotipos IgG e IgM de los anticuerpos anticardiolipina y de los anticuerpos anti β2-glicoproteína-I además del anticoagulante lúpico. </a:t>
            </a:r>
          </a:p>
          <a:p>
            <a:r>
              <a:rPr lang="es-ES" dirty="0"/>
              <a:t>Se puede presentar como una patología aislada en más del 50% de los casos o estar asociado a otra enfermedad autoinmune, en la mayoría de las ocasiones al lupus eritematoso sistémico (LES). </a:t>
            </a:r>
          </a:p>
          <a:p>
            <a:r>
              <a:rPr lang="es-MX" dirty="0"/>
              <a:t>Aproximadamente un 30 a 40% de los pacientes con lupus presentan AAF, de los cuales un 20 a 50% llegan a presentar clínica compatible con SAF, principalmente en forma de trombosis</a:t>
            </a:r>
            <a:endParaRPr lang="es-CL" dirty="0"/>
          </a:p>
          <a:p>
            <a:endParaRPr lang="es-ES" dirty="0"/>
          </a:p>
          <a:p>
            <a:endParaRPr lang="es-CL" dirty="0"/>
          </a:p>
        </p:txBody>
      </p:sp>
    </p:spTree>
    <p:extLst>
      <p:ext uri="{BB962C8B-B14F-4D97-AF65-F5344CB8AC3E}">
        <p14:creationId xmlns:p14="http://schemas.microsoft.com/office/powerpoint/2010/main" val="796919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484602-DB0D-1C6C-DA44-C501F6B983E8}"/>
              </a:ext>
            </a:extLst>
          </p:cNvPr>
          <p:cNvSpPr>
            <a:spLocks noGrp="1"/>
          </p:cNvSpPr>
          <p:nvPr>
            <p:ph type="title"/>
          </p:nvPr>
        </p:nvSpPr>
        <p:spPr>
          <a:xfrm>
            <a:off x="938981" y="219086"/>
            <a:ext cx="8886884" cy="953669"/>
          </a:xfrm>
        </p:spPr>
        <p:txBody>
          <a:bodyPr/>
          <a:lstStyle/>
          <a:p>
            <a:pPr algn="ctr"/>
            <a:r>
              <a:rPr lang="es-CL" dirty="0"/>
              <a:t>CRITERIOS CLASIFICATORIOS DE SAAF</a:t>
            </a:r>
          </a:p>
        </p:txBody>
      </p:sp>
      <p:pic>
        <p:nvPicPr>
          <p:cNvPr id="5" name="Marcador de contenido 4">
            <a:extLst>
              <a:ext uri="{FF2B5EF4-FFF2-40B4-BE49-F238E27FC236}">
                <a16:creationId xmlns:a16="http://schemas.microsoft.com/office/drawing/2014/main" id="{956F96F4-B8C6-716F-5155-376943F89644}"/>
              </a:ext>
            </a:extLst>
          </p:cNvPr>
          <p:cNvPicPr>
            <a:picLocks noGrp="1" noChangeAspect="1"/>
          </p:cNvPicPr>
          <p:nvPr>
            <p:ph idx="1"/>
          </p:nvPr>
        </p:nvPicPr>
        <p:blipFill>
          <a:blip r:embed="rId2"/>
          <a:stretch>
            <a:fillRect/>
          </a:stretch>
        </p:blipFill>
        <p:spPr>
          <a:xfrm>
            <a:off x="1445342" y="1248697"/>
            <a:ext cx="9065342" cy="5390217"/>
          </a:xfrm>
        </p:spPr>
      </p:pic>
    </p:spTree>
    <p:extLst>
      <p:ext uri="{BB962C8B-B14F-4D97-AF65-F5344CB8AC3E}">
        <p14:creationId xmlns:p14="http://schemas.microsoft.com/office/powerpoint/2010/main" val="1236631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137628F-7465-E516-46CE-DAF23339D35F}"/>
              </a:ext>
            </a:extLst>
          </p:cNvPr>
          <p:cNvPicPr>
            <a:picLocks noGrp="1" noChangeAspect="1"/>
          </p:cNvPicPr>
          <p:nvPr>
            <p:ph idx="4294967295"/>
          </p:nvPr>
        </p:nvPicPr>
        <p:blipFill>
          <a:blip r:embed="rId2"/>
          <a:stretch>
            <a:fillRect/>
          </a:stretch>
        </p:blipFill>
        <p:spPr>
          <a:xfrm>
            <a:off x="1715268" y="525362"/>
            <a:ext cx="8372629" cy="6028657"/>
          </a:xfrm>
        </p:spPr>
      </p:pic>
    </p:spTree>
    <p:extLst>
      <p:ext uri="{BB962C8B-B14F-4D97-AF65-F5344CB8AC3E}">
        <p14:creationId xmlns:p14="http://schemas.microsoft.com/office/powerpoint/2010/main" val="4152202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CF0D59-1489-80F4-BE57-550F3D3132F0}"/>
              </a:ext>
            </a:extLst>
          </p:cNvPr>
          <p:cNvSpPr>
            <a:spLocks noGrp="1"/>
          </p:cNvSpPr>
          <p:nvPr>
            <p:ph type="title"/>
          </p:nvPr>
        </p:nvSpPr>
        <p:spPr/>
        <p:txBody>
          <a:bodyPr/>
          <a:lstStyle/>
          <a:p>
            <a:endParaRPr lang="es-CL"/>
          </a:p>
        </p:txBody>
      </p:sp>
      <p:pic>
        <p:nvPicPr>
          <p:cNvPr id="5" name="Marcador de contenido 4">
            <a:extLst>
              <a:ext uri="{FF2B5EF4-FFF2-40B4-BE49-F238E27FC236}">
                <a16:creationId xmlns:a16="http://schemas.microsoft.com/office/drawing/2014/main" id="{2123DA3F-3DF2-8D0E-42A9-16B713751D17}"/>
              </a:ext>
            </a:extLst>
          </p:cNvPr>
          <p:cNvPicPr>
            <a:picLocks noGrp="1" noChangeAspect="1"/>
          </p:cNvPicPr>
          <p:nvPr>
            <p:ph idx="1"/>
          </p:nvPr>
        </p:nvPicPr>
        <p:blipFill>
          <a:blip r:embed="rId2"/>
          <a:stretch>
            <a:fillRect/>
          </a:stretch>
        </p:blipFill>
        <p:spPr>
          <a:xfrm>
            <a:off x="757084" y="1120877"/>
            <a:ext cx="10368116" cy="4763771"/>
          </a:xfrm>
        </p:spPr>
      </p:pic>
    </p:spTree>
    <p:extLst>
      <p:ext uri="{BB962C8B-B14F-4D97-AF65-F5344CB8AC3E}">
        <p14:creationId xmlns:p14="http://schemas.microsoft.com/office/powerpoint/2010/main" val="3232548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785D555-1A0D-5C62-99C5-564500D46BFE}"/>
              </a:ext>
            </a:extLst>
          </p:cNvPr>
          <p:cNvPicPr>
            <a:picLocks noGrp="1" noChangeAspect="1"/>
          </p:cNvPicPr>
          <p:nvPr>
            <p:ph idx="4294967295"/>
          </p:nvPr>
        </p:nvPicPr>
        <p:blipFill>
          <a:blip r:embed="rId2"/>
          <a:stretch>
            <a:fillRect/>
          </a:stretch>
        </p:blipFill>
        <p:spPr>
          <a:xfrm>
            <a:off x="3347883" y="147484"/>
            <a:ext cx="6975475" cy="6997700"/>
          </a:xfrm>
        </p:spPr>
      </p:pic>
      <p:sp>
        <p:nvSpPr>
          <p:cNvPr id="3" name="Rectángulo 2">
            <a:extLst>
              <a:ext uri="{FF2B5EF4-FFF2-40B4-BE49-F238E27FC236}">
                <a16:creationId xmlns:a16="http://schemas.microsoft.com/office/drawing/2014/main" id="{59788767-9182-1312-7B10-F3B54B0B4F31}"/>
              </a:ext>
            </a:extLst>
          </p:cNvPr>
          <p:cNvSpPr/>
          <p:nvPr/>
        </p:nvSpPr>
        <p:spPr>
          <a:xfrm>
            <a:off x="147484" y="2353672"/>
            <a:ext cx="3200399" cy="2585323"/>
          </a:xfrm>
          <a:prstGeom prst="rect">
            <a:avLst/>
          </a:prstGeom>
          <a:noFill/>
        </p:spPr>
        <p:txBody>
          <a:bodyPr wrap="square" lIns="91440" tIns="45720" rIns="91440" bIns="45720">
            <a:spAutoFit/>
          </a:bodyPr>
          <a:lstStyle/>
          <a:p>
            <a:pPr algn="ctr"/>
            <a:r>
              <a:rPr lang="es-ES" sz="5400" dirty="0">
                <a:ln w="0"/>
                <a:solidFill>
                  <a:schemeClr val="accent1"/>
                </a:solidFill>
                <a:effectLst>
                  <a:outerShdw blurRad="38100" dist="25400" dir="5400000" algn="ctr" rotWithShape="0">
                    <a:srgbClr val="6E747A">
                      <a:alpha val="43000"/>
                    </a:srgbClr>
                  </a:outerShdw>
                </a:effectLst>
              </a:rPr>
              <a:t>Control prenatal en SAAF</a:t>
            </a:r>
            <a:endParaRPr lang="es-E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3627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574506-05A4-7A78-A3DC-D1A35D6B0EFD}"/>
              </a:ext>
            </a:extLst>
          </p:cNvPr>
          <p:cNvSpPr>
            <a:spLocks noGrp="1"/>
          </p:cNvSpPr>
          <p:nvPr>
            <p:ph type="title"/>
          </p:nvPr>
        </p:nvSpPr>
        <p:spPr>
          <a:xfrm>
            <a:off x="1066800" y="936842"/>
            <a:ext cx="8886884" cy="537998"/>
          </a:xfrm>
        </p:spPr>
        <p:txBody>
          <a:bodyPr/>
          <a:lstStyle/>
          <a:p>
            <a:pPr algn="ctr"/>
            <a:r>
              <a:rPr lang="es-CL" dirty="0"/>
              <a:t>TROMBOCITOPENIA AUTOINMUNE</a:t>
            </a:r>
          </a:p>
        </p:txBody>
      </p:sp>
      <p:pic>
        <p:nvPicPr>
          <p:cNvPr id="5" name="Marcador de contenido 4">
            <a:extLst>
              <a:ext uri="{FF2B5EF4-FFF2-40B4-BE49-F238E27FC236}">
                <a16:creationId xmlns:a16="http://schemas.microsoft.com/office/drawing/2014/main" id="{BA998658-F3B3-6CFE-38EA-6F9822764704}"/>
              </a:ext>
            </a:extLst>
          </p:cNvPr>
          <p:cNvPicPr>
            <a:picLocks noGrp="1" noChangeAspect="1"/>
          </p:cNvPicPr>
          <p:nvPr>
            <p:ph idx="1"/>
          </p:nvPr>
        </p:nvPicPr>
        <p:blipFill>
          <a:blip r:embed="rId2"/>
          <a:stretch>
            <a:fillRect/>
          </a:stretch>
        </p:blipFill>
        <p:spPr>
          <a:xfrm>
            <a:off x="4923060" y="1980667"/>
            <a:ext cx="7175158" cy="3676650"/>
          </a:xfrm>
        </p:spPr>
      </p:pic>
      <p:pic>
        <p:nvPicPr>
          <p:cNvPr id="7" name="Imagen 6">
            <a:extLst>
              <a:ext uri="{FF2B5EF4-FFF2-40B4-BE49-F238E27FC236}">
                <a16:creationId xmlns:a16="http://schemas.microsoft.com/office/drawing/2014/main" id="{A26C2AB9-0597-A3E7-1B12-609538C6482D}"/>
              </a:ext>
            </a:extLst>
          </p:cNvPr>
          <p:cNvPicPr>
            <a:picLocks noChangeAspect="1"/>
          </p:cNvPicPr>
          <p:nvPr/>
        </p:nvPicPr>
        <p:blipFill>
          <a:blip r:embed="rId3"/>
          <a:stretch>
            <a:fillRect/>
          </a:stretch>
        </p:blipFill>
        <p:spPr>
          <a:xfrm>
            <a:off x="549115" y="2064775"/>
            <a:ext cx="4373945" cy="3508435"/>
          </a:xfrm>
          <a:prstGeom prst="rect">
            <a:avLst/>
          </a:prstGeom>
        </p:spPr>
      </p:pic>
    </p:spTree>
    <p:extLst>
      <p:ext uri="{BB962C8B-B14F-4D97-AF65-F5344CB8AC3E}">
        <p14:creationId xmlns:p14="http://schemas.microsoft.com/office/powerpoint/2010/main" val="66005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2CC8CFE-31F3-0DA5-6AC8-9A74170BF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58916" y="-105868"/>
            <a:ext cx="12309832" cy="7069736"/>
          </a:xfrm>
          <a:custGeom>
            <a:avLst/>
            <a:gdLst>
              <a:gd name="connsiteX0" fmla="*/ 119689 w 12309832"/>
              <a:gd name="connsiteY0" fmla="*/ 7069736 h 7069736"/>
              <a:gd name="connsiteX1" fmla="*/ 12309832 w 12309832"/>
              <a:gd name="connsiteY1" fmla="*/ 6856956 h 7069736"/>
              <a:gd name="connsiteX2" fmla="*/ 12190143 w 12309832"/>
              <a:gd name="connsiteY2" fmla="*/ 0 h 7069736"/>
              <a:gd name="connsiteX3" fmla="*/ 0 w 12309832"/>
              <a:gd name="connsiteY3" fmla="*/ 212780 h 7069736"/>
            </a:gdLst>
            <a:ahLst/>
            <a:cxnLst>
              <a:cxn ang="0">
                <a:pos x="connsiteX0" y="connsiteY0"/>
              </a:cxn>
              <a:cxn ang="0">
                <a:pos x="connsiteX1" y="connsiteY1"/>
              </a:cxn>
              <a:cxn ang="0">
                <a:pos x="connsiteX2" y="connsiteY2"/>
              </a:cxn>
              <a:cxn ang="0">
                <a:pos x="connsiteX3" y="connsiteY3"/>
              </a:cxn>
            </a:cxnLst>
            <a:rect l="l" t="t" r="r" b="b"/>
            <a:pathLst>
              <a:path w="12309832" h="7069736">
                <a:moveTo>
                  <a:pt x="119689" y="7069736"/>
                </a:moveTo>
                <a:lnTo>
                  <a:pt x="12309832" y="6856956"/>
                </a:lnTo>
                <a:lnTo>
                  <a:pt x="12190143" y="0"/>
                </a:lnTo>
                <a:lnTo>
                  <a:pt x="0" y="212780"/>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9FB23B6-1F34-5B6A-2697-938FB355B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71" y="734156"/>
            <a:ext cx="10617872" cy="538161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C0B2B1-E5FA-9C92-5C4D-A54707044CBB}"/>
              </a:ext>
            </a:extLst>
          </p:cNvPr>
          <p:cNvSpPr>
            <a:spLocks noGrp="1"/>
          </p:cNvSpPr>
          <p:nvPr>
            <p:ph type="title"/>
          </p:nvPr>
        </p:nvSpPr>
        <p:spPr>
          <a:xfrm>
            <a:off x="2129817" y="1143001"/>
            <a:ext cx="7917227" cy="574157"/>
          </a:xfrm>
        </p:spPr>
        <p:txBody>
          <a:bodyPr anchor="t">
            <a:normAutofit/>
          </a:bodyPr>
          <a:lstStyle/>
          <a:p>
            <a:pPr algn="ctr"/>
            <a:r>
              <a:rPr lang="es-CL" sz="2800"/>
              <a:t>HOJA DE RUTA</a:t>
            </a:r>
          </a:p>
        </p:txBody>
      </p:sp>
      <p:graphicFrame>
        <p:nvGraphicFramePr>
          <p:cNvPr id="5" name="Marcador de contenido 2">
            <a:extLst>
              <a:ext uri="{FF2B5EF4-FFF2-40B4-BE49-F238E27FC236}">
                <a16:creationId xmlns:a16="http://schemas.microsoft.com/office/drawing/2014/main" id="{DFB59CC3-29DB-4C6C-9FC6-586D826079A6}"/>
              </a:ext>
            </a:extLst>
          </p:cNvPr>
          <p:cNvGraphicFramePr>
            <a:graphicFrameLocks noGrp="1"/>
          </p:cNvGraphicFramePr>
          <p:nvPr>
            <p:ph idx="1"/>
            <p:extLst>
              <p:ext uri="{D42A27DB-BD31-4B8C-83A1-F6EECF244321}">
                <p14:modId xmlns:p14="http://schemas.microsoft.com/office/powerpoint/2010/main" val="2329577945"/>
              </p:ext>
            </p:extLst>
          </p:nvPr>
        </p:nvGraphicFramePr>
        <p:xfrm>
          <a:off x="1913862" y="2400300"/>
          <a:ext cx="8378456" cy="2947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474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DEAA1D-9962-9D6E-0289-DD69D25522E6}"/>
              </a:ext>
            </a:extLst>
          </p:cNvPr>
          <p:cNvSpPr>
            <a:spLocks noGrp="1"/>
          </p:cNvSpPr>
          <p:nvPr>
            <p:ph type="title"/>
          </p:nvPr>
        </p:nvSpPr>
        <p:spPr/>
        <p:txBody>
          <a:bodyPr/>
          <a:lstStyle/>
          <a:p>
            <a:endParaRPr lang="es-CL"/>
          </a:p>
        </p:txBody>
      </p:sp>
      <p:pic>
        <p:nvPicPr>
          <p:cNvPr id="5" name="Marcador de contenido 4">
            <a:extLst>
              <a:ext uri="{FF2B5EF4-FFF2-40B4-BE49-F238E27FC236}">
                <a16:creationId xmlns:a16="http://schemas.microsoft.com/office/drawing/2014/main" id="{39C3FD54-BDC1-F724-C96B-A52F5EE28310}"/>
              </a:ext>
            </a:extLst>
          </p:cNvPr>
          <p:cNvPicPr>
            <a:picLocks noGrp="1" noChangeAspect="1"/>
          </p:cNvPicPr>
          <p:nvPr>
            <p:ph idx="1"/>
          </p:nvPr>
        </p:nvPicPr>
        <p:blipFill>
          <a:blip r:embed="rId2"/>
          <a:stretch>
            <a:fillRect/>
          </a:stretch>
        </p:blipFill>
        <p:spPr>
          <a:xfrm>
            <a:off x="1465006" y="825910"/>
            <a:ext cx="9035846" cy="5820696"/>
          </a:xfrm>
        </p:spPr>
      </p:pic>
    </p:spTree>
    <p:extLst>
      <p:ext uri="{BB962C8B-B14F-4D97-AF65-F5344CB8AC3E}">
        <p14:creationId xmlns:p14="http://schemas.microsoft.com/office/powerpoint/2010/main" val="3835381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E35E9-5D8F-733D-CEA5-7F7E10C5B9E5}"/>
              </a:ext>
            </a:extLst>
          </p:cNvPr>
          <p:cNvSpPr>
            <a:spLocks noGrp="1"/>
          </p:cNvSpPr>
          <p:nvPr>
            <p:ph type="title"/>
          </p:nvPr>
        </p:nvSpPr>
        <p:spPr/>
        <p:txBody>
          <a:bodyPr/>
          <a:lstStyle/>
          <a:p>
            <a:endParaRPr lang="es-CL"/>
          </a:p>
        </p:txBody>
      </p:sp>
      <p:pic>
        <p:nvPicPr>
          <p:cNvPr id="5" name="Marcador de contenido 4">
            <a:extLst>
              <a:ext uri="{FF2B5EF4-FFF2-40B4-BE49-F238E27FC236}">
                <a16:creationId xmlns:a16="http://schemas.microsoft.com/office/drawing/2014/main" id="{0D1FE12A-BAB1-66B2-DBD6-F541F1CC3E23}"/>
              </a:ext>
            </a:extLst>
          </p:cNvPr>
          <p:cNvPicPr>
            <a:picLocks noGrp="1" noChangeAspect="1"/>
          </p:cNvPicPr>
          <p:nvPr>
            <p:ph idx="1"/>
          </p:nvPr>
        </p:nvPicPr>
        <p:blipFill>
          <a:blip r:embed="rId2"/>
          <a:stretch>
            <a:fillRect/>
          </a:stretch>
        </p:blipFill>
        <p:spPr>
          <a:xfrm>
            <a:off x="1066801" y="855406"/>
            <a:ext cx="9945328" cy="5692878"/>
          </a:xfrm>
        </p:spPr>
      </p:pic>
    </p:spTree>
    <p:extLst>
      <p:ext uri="{BB962C8B-B14F-4D97-AF65-F5344CB8AC3E}">
        <p14:creationId xmlns:p14="http://schemas.microsoft.com/office/powerpoint/2010/main" val="812220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DFD147-2D4D-8653-49FA-F6F4BFA79599}"/>
              </a:ext>
            </a:extLst>
          </p:cNvPr>
          <p:cNvSpPr>
            <a:spLocks noGrp="1"/>
          </p:cNvSpPr>
          <p:nvPr>
            <p:ph type="title"/>
          </p:nvPr>
        </p:nvSpPr>
        <p:spPr/>
        <p:txBody>
          <a:bodyPr/>
          <a:lstStyle/>
          <a:p>
            <a:endParaRPr lang="es-CL"/>
          </a:p>
        </p:txBody>
      </p:sp>
      <p:pic>
        <p:nvPicPr>
          <p:cNvPr id="5" name="Marcador de contenido 4">
            <a:extLst>
              <a:ext uri="{FF2B5EF4-FFF2-40B4-BE49-F238E27FC236}">
                <a16:creationId xmlns:a16="http://schemas.microsoft.com/office/drawing/2014/main" id="{5600E3FD-F4F0-62CF-87FF-830C9F64AC81}"/>
              </a:ext>
            </a:extLst>
          </p:cNvPr>
          <p:cNvPicPr>
            <a:picLocks noGrp="1" noChangeAspect="1"/>
          </p:cNvPicPr>
          <p:nvPr>
            <p:ph idx="1"/>
          </p:nvPr>
        </p:nvPicPr>
        <p:blipFill>
          <a:blip r:embed="rId2"/>
          <a:stretch>
            <a:fillRect/>
          </a:stretch>
        </p:blipFill>
        <p:spPr>
          <a:xfrm>
            <a:off x="904568" y="1081548"/>
            <a:ext cx="10481187" cy="5309420"/>
          </a:xfrm>
        </p:spPr>
      </p:pic>
    </p:spTree>
    <p:extLst>
      <p:ext uri="{BB962C8B-B14F-4D97-AF65-F5344CB8AC3E}">
        <p14:creationId xmlns:p14="http://schemas.microsoft.com/office/powerpoint/2010/main" val="2954430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EA989-F1E8-5B88-1DEC-EA3735E6D5A1}"/>
              </a:ext>
            </a:extLst>
          </p:cNvPr>
          <p:cNvSpPr>
            <a:spLocks noGrp="1"/>
          </p:cNvSpPr>
          <p:nvPr>
            <p:ph type="title"/>
          </p:nvPr>
        </p:nvSpPr>
        <p:spPr/>
        <p:txBody>
          <a:bodyPr/>
          <a:lstStyle/>
          <a:p>
            <a:r>
              <a:rPr lang="es-CL" dirty="0"/>
              <a:t>TRATAMIENTO</a:t>
            </a:r>
          </a:p>
        </p:txBody>
      </p:sp>
      <p:pic>
        <p:nvPicPr>
          <p:cNvPr id="5" name="Marcador de contenido 4">
            <a:extLst>
              <a:ext uri="{FF2B5EF4-FFF2-40B4-BE49-F238E27FC236}">
                <a16:creationId xmlns:a16="http://schemas.microsoft.com/office/drawing/2014/main" id="{E6957810-5B75-9289-0179-66F88C1F374F}"/>
              </a:ext>
            </a:extLst>
          </p:cNvPr>
          <p:cNvPicPr>
            <a:picLocks noGrp="1" noChangeAspect="1"/>
          </p:cNvPicPr>
          <p:nvPr>
            <p:ph idx="1"/>
          </p:nvPr>
        </p:nvPicPr>
        <p:blipFill>
          <a:blip r:embed="rId2"/>
          <a:stretch>
            <a:fillRect/>
          </a:stretch>
        </p:blipFill>
        <p:spPr>
          <a:xfrm>
            <a:off x="1069975" y="2626020"/>
            <a:ext cx="8883650" cy="2704510"/>
          </a:xfrm>
        </p:spPr>
      </p:pic>
    </p:spTree>
    <p:extLst>
      <p:ext uri="{BB962C8B-B14F-4D97-AF65-F5344CB8AC3E}">
        <p14:creationId xmlns:p14="http://schemas.microsoft.com/office/powerpoint/2010/main" val="1992841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FF8DA-1C30-336F-D16E-682CCA6D7C20}"/>
              </a:ext>
            </a:extLst>
          </p:cNvPr>
          <p:cNvSpPr>
            <a:spLocks noGrp="1"/>
          </p:cNvSpPr>
          <p:nvPr>
            <p:ph type="title"/>
          </p:nvPr>
        </p:nvSpPr>
        <p:spPr/>
        <p:txBody>
          <a:bodyPr/>
          <a:lstStyle/>
          <a:p>
            <a:r>
              <a:rPr lang="es-CL" dirty="0"/>
              <a:t>TRATAMIENTO</a:t>
            </a:r>
          </a:p>
        </p:txBody>
      </p:sp>
      <p:pic>
        <p:nvPicPr>
          <p:cNvPr id="5" name="Marcador de contenido 4">
            <a:extLst>
              <a:ext uri="{FF2B5EF4-FFF2-40B4-BE49-F238E27FC236}">
                <a16:creationId xmlns:a16="http://schemas.microsoft.com/office/drawing/2014/main" id="{9357CA06-F59C-E243-BC32-34AE9C09E720}"/>
              </a:ext>
            </a:extLst>
          </p:cNvPr>
          <p:cNvPicPr>
            <a:picLocks noGrp="1" noChangeAspect="1"/>
          </p:cNvPicPr>
          <p:nvPr>
            <p:ph idx="1"/>
          </p:nvPr>
        </p:nvPicPr>
        <p:blipFill>
          <a:blip r:embed="rId2"/>
          <a:stretch>
            <a:fillRect/>
          </a:stretch>
        </p:blipFill>
        <p:spPr>
          <a:xfrm>
            <a:off x="1627820" y="2139950"/>
            <a:ext cx="7767959" cy="3676650"/>
          </a:xfrm>
        </p:spPr>
      </p:pic>
    </p:spTree>
    <p:extLst>
      <p:ext uri="{BB962C8B-B14F-4D97-AF65-F5344CB8AC3E}">
        <p14:creationId xmlns:p14="http://schemas.microsoft.com/office/powerpoint/2010/main" val="3199680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D198D25-B7DE-2F01-075A-A32D3B450546}"/>
              </a:ext>
            </a:extLst>
          </p:cNvPr>
          <p:cNvPicPr>
            <a:picLocks noGrp="1" noChangeAspect="1"/>
          </p:cNvPicPr>
          <p:nvPr>
            <p:ph idx="4294967295"/>
          </p:nvPr>
        </p:nvPicPr>
        <p:blipFill>
          <a:blip r:embed="rId2"/>
          <a:stretch>
            <a:fillRect/>
          </a:stretch>
        </p:blipFill>
        <p:spPr>
          <a:xfrm>
            <a:off x="1504336" y="1336202"/>
            <a:ext cx="9011263" cy="4170680"/>
          </a:xfrm>
        </p:spPr>
      </p:pic>
    </p:spTree>
    <p:extLst>
      <p:ext uri="{BB962C8B-B14F-4D97-AF65-F5344CB8AC3E}">
        <p14:creationId xmlns:p14="http://schemas.microsoft.com/office/powerpoint/2010/main" val="3914574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911577-CA91-EFB7-DE83-180E1790B04A}"/>
              </a:ext>
            </a:extLst>
          </p:cNvPr>
          <p:cNvSpPr>
            <a:spLocks noGrp="1"/>
          </p:cNvSpPr>
          <p:nvPr>
            <p:ph type="title"/>
          </p:nvPr>
        </p:nvSpPr>
        <p:spPr/>
        <p:txBody>
          <a:bodyPr/>
          <a:lstStyle/>
          <a:p>
            <a:endParaRPr lang="es-CL"/>
          </a:p>
        </p:txBody>
      </p:sp>
      <p:pic>
        <p:nvPicPr>
          <p:cNvPr id="5" name="Marcador de contenido 4">
            <a:extLst>
              <a:ext uri="{FF2B5EF4-FFF2-40B4-BE49-F238E27FC236}">
                <a16:creationId xmlns:a16="http://schemas.microsoft.com/office/drawing/2014/main" id="{F84934BF-27D8-4741-51A3-51DC64E71C17}"/>
              </a:ext>
            </a:extLst>
          </p:cNvPr>
          <p:cNvPicPr>
            <a:picLocks noGrp="1" noChangeAspect="1"/>
          </p:cNvPicPr>
          <p:nvPr>
            <p:ph idx="1"/>
          </p:nvPr>
        </p:nvPicPr>
        <p:blipFill>
          <a:blip r:embed="rId2"/>
          <a:stretch>
            <a:fillRect/>
          </a:stretch>
        </p:blipFill>
        <p:spPr>
          <a:xfrm>
            <a:off x="865239" y="521110"/>
            <a:ext cx="9763432" cy="5958348"/>
          </a:xfrm>
        </p:spPr>
      </p:pic>
    </p:spTree>
    <p:extLst>
      <p:ext uri="{BB962C8B-B14F-4D97-AF65-F5344CB8AC3E}">
        <p14:creationId xmlns:p14="http://schemas.microsoft.com/office/powerpoint/2010/main" val="196468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D2D73E-B42D-0B39-8136-4A25DAFD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C95372-8ED0-981F-F7D3-CD08365684CB}"/>
              </a:ext>
            </a:extLst>
          </p:cNvPr>
          <p:cNvSpPr>
            <a:spLocks noGrp="1"/>
          </p:cNvSpPr>
          <p:nvPr>
            <p:ph type="title"/>
          </p:nvPr>
        </p:nvSpPr>
        <p:spPr>
          <a:xfrm>
            <a:off x="6095999" y="907577"/>
            <a:ext cx="5067299" cy="1709436"/>
          </a:xfrm>
        </p:spPr>
        <p:txBody>
          <a:bodyPr vert="horz" lIns="91440" tIns="45720" rIns="91440" bIns="45720" rtlCol="0" anchor="ctr">
            <a:normAutofit/>
          </a:bodyPr>
          <a:lstStyle/>
          <a:p>
            <a:r>
              <a:rPr lang="en-US" sz="3700" dirty="0"/>
              <a:t>LUPUS ERITEMATOSO SISTÉMICO (LES)</a:t>
            </a:r>
          </a:p>
        </p:txBody>
      </p:sp>
      <p:sp>
        <p:nvSpPr>
          <p:cNvPr id="4" name="CuadroTexto 3">
            <a:extLst>
              <a:ext uri="{FF2B5EF4-FFF2-40B4-BE49-F238E27FC236}">
                <a16:creationId xmlns:a16="http://schemas.microsoft.com/office/drawing/2014/main" id="{35205BE5-44E2-6291-D984-D7E66CA1D50A}"/>
              </a:ext>
            </a:extLst>
          </p:cNvPr>
          <p:cNvSpPr txBox="1"/>
          <p:nvPr/>
        </p:nvSpPr>
        <p:spPr>
          <a:xfrm>
            <a:off x="2438399" y="2972273"/>
            <a:ext cx="9049365" cy="2978150"/>
          </a:xfrm>
          <a:prstGeom prst="rect">
            <a:avLst/>
          </a:prstGeom>
        </p:spPr>
        <p:txBody>
          <a:bodyPr vert="horz" lIns="91440" tIns="45720" rIns="91440" bIns="45720" rtlCol="0" anchor="b">
            <a:normAutofit fontScale="85000" lnSpcReduction="10000"/>
          </a:bodyPr>
          <a:lstStyle/>
          <a:p>
            <a:pPr marL="57150" indent="-285750">
              <a:lnSpc>
                <a:spcPct val="120000"/>
              </a:lnSpc>
              <a:spcAft>
                <a:spcPts val="600"/>
              </a:spcAft>
              <a:buFontTx/>
              <a:buChar char="-"/>
            </a:pPr>
            <a:r>
              <a:rPr lang="en-US" sz="1700" dirty="0"/>
              <a:t>El lupus </a:t>
            </a:r>
            <a:r>
              <a:rPr lang="en-US" sz="1700" dirty="0" err="1"/>
              <a:t>eritematoso</a:t>
            </a:r>
            <a:r>
              <a:rPr lang="en-US" sz="1700" dirty="0"/>
              <a:t> </a:t>
            </a:r>
            <a:r>
              <a:rPr lang="en-US" sz="1700" dirty="0" err="1"/>
              <a:t>sistémico</a:t>
            </a:r>
            <a:r>
              <a:rPr lang="en-US" sz="1700" dirty="0"/>
              <a:t> (LES) es </a:t>
            </a:r>
            <a:r>
              <a:rPr lang="en-US" sz="1700" dirty="0" err="1"/>
              <a:t>una</a:t>
            </a:r>
            <a:r>
              <a:rPr lang="en-US" sz="1700" dirty="0"/>
              <a:t> </a:t>
            </a:r>
            <a:r>
              <a:rPr lang="en-US" sz="1700" dirty="0" err="1"/>
              <a:t>enfermedad</a:t>
            </a:r>
            <a:r>
              <a:rPr lang="en-US" sz="1700" dirty="0"/>
              <a:t> </a:t>
            </a:r>
            <a:r>
              <a:rPr lang="en-US" sz="1700" dirty="0" err="1"/>
              <a:t>inflamatoria</a:t>
            </a:r>
            <a:r>
              <a:rPr lang="en-US" sz="1700" dirty="0"/>
              <a:t> </a:t>
            </a:r>
            <a:r>
              <a:rPr lang="en-US" sz="1700" dirty="0" err="1"/>
              <a:t>crónica</a:t>
            </a:r>
            <a:r>
              <a:rPr lang="en-US" sz="1700" dirty="0"/>
              <a:t>, </a:t>
            </a:r>
            <a:r>
              <a:rPr lang="en-US" sz="1700" dirty="0" err="1"/>
              <a:t>autoinmune</a:t>
            </a:r>
            <a:r>
              <a:rPr lang="en-US" sz="1700" dirty="0"/>
              <a:t> y de causa </a:t>
            </a:r>
            <a:r>
              <a:rPr lang="en-US" sz="1700" dirty="0" err="1"/>
              <a:t>desconocida</a:t>
            </a:r>
            <a:r>
              <a:rPr lang="en-US" sz="1700" dirty="0"/>
              <a:t>. Se </a:t>
            </a:r>
            <a:r>
              <a:rPr lang="en-US" sz="1700" dirty="0" err="1"/>
              <a:t>caracteriza</a:t>
            </a:r>
            <a:r>
              <a:rPr lang="en-US" sz="1700" dirty="0"/>
              <a:t> </a:t>
            </a:r>
            <a:r>
              <a:rPr lang="en-US" sz="1700" dirty="0" err="1"/>
              <a:t>por</a:t>
            </a:r>
            <a:r>
              <a:rPr lang="en-US" sz="1700" dirty="0"/>
              <a:t> un </a:t>
            </a:r>
            <a:r>
              <a:rPr lang="en-US" sz="1700" dirty="0" err="1"/>
              <a:t>curso</a:t>
            </a:r>
            <a:r>
              <a:rPr lang="en-US" sz="1700" dirty="0"/>
              <a:t> </a:t>
            </a:r>
            <a:r>
              <a:rPr lang="en-US" sz="1700" dirty="0" err="1"/>
              <a:t>clínico</a:t>
            </a:r>
            <a:r>
              <a:rPr lang="en-US" sz="1700" dirty="0"/>
              <a:t> con </a:t>
            </a:r>
            <a:r>
              <a:rPr lang="en-US" sz="1700" dirty="0" err="1"/>
              <a:t>periodos</a:t>
            </a:r>
            <a:r>
              <a:rPr lang="en-US" sz="1700" dirty="0"/>
              <a:t> de </a:t>
            </a:r>
            <a:r>
              <a:rPr lang="en-US" sz="1700" dirty="0" err="1"/>
              <a:t>actividad</a:t>
            </a:r>
            <a:r>
              <a:rPr lang="en-US" sz="1700" dirty="0"/>
              <a:t> y </a:t>
            </a:r>
            <a:r>
              <a:rPr lang="en-US" sz="1700" dirty="0" err="1"/>
              <a:t>remisión</a:t>
            </a:r>
            <a:r>
              <a:rPr lang="en-US" sz="1700" dirty="0"/>
              <a:t>. Tiene </a:t>
            </a:r>
            <a:r>
              <a:rPr lang="en-US" sz="1700" dirty="0" err="1"/>
              <a:t>una</a:t>
            </a:r>
            <a:r>
              <a:rPr lang="en-US" sz="1700" dirty="0"/>
              <a:t> </a:t>
            </a:r>
            <a:r>
              <a:rPr lang="en-US" sz="1700" dirty="0" err="1"/>
              <a:t>prevalencia</a:t>
            </a:r>
            <a:r>
              <a:rPr lang="en-US" sz="1700" dirty="0"/>
              <a:t> </a:t>
            </a:r>
            <a:r>
              <a:rPr lang="en-US" sz="1700" dirty="0" err="1"/>
              <a:t>estimada</a:t>
            </a:r>
            <a:r>
              <a:rPr lang="en-US" sz="1700" dirty="0"/>
              <a:t> de 20 </a:t>
            </a:r>
            <a:r>
              <a:rPr lang="en-US" sz="1700" dirty="0" err="1"/>
              <a:t>casos</a:t>
            </a:r>
            <a:r>
              <a:rPr lang="en-US" sz="1700" dirty="0"/>
              <a:t> </a:t>
            </a:r>
            <a:r>
              <a:rPr lang="en-US" sz="1700" dirty="0" err="1"/>
              <a:t>por</a:t>
            </a:r>
            <a:r>
              <a:rPr lang="en-US" sz="1700" dirty="0"/>
              <a:t> 100.000 </a:t>
            </a:r>
            <a:r>
              <a:rPr lang="en-US" sz="1700" dirty="0" err="1"/>
              <a:t>habitantes</a:t>
            </a:r>
            <a:r>
              <a:rPr lang="en-US" sz="1700" dirty="0"/>
              <a:t> y </a:t>
            </a:r>
            <a:r>
              <a:rPr lang="en-US" sz="1700" dirty="0" err="1"/>
              <a:t>una</a:t>
            </a:r>
            <a:r>
              <a:rPr lang="en-US" sz="1700" dirty="0"/>
              <a:t> </a:t>
            </a:r>
            <a:r>
              <a:rPr lang="en-US" sz="1700" dirty="0" err="1"/>
              <a:t>incidencia</a:t>
            </a:r>
            <a:r>
              <a:rPr lang="en-US" sz="1700" dirty="0"/>
              <a:t> de 1 a 10 </a:t>
            </a:r>
            <a:r>
              <a:rPr lang="en-US" sz="1700" dirty="0" err="1"/>
              <a:t>casos</a:t>
            </a:r>
            <a:r>
              <a:rPr lang="en-US" sz="1700" dirty="0"/>
              <a:t> </a:t>
            </a:r>
            <a:r>
              <a:rPr lang="en-US" sz="1700" dirty="0" err="1"/>
              <a:t>por</a:t>
            </a:r>
            <a:r>
              <a:rPr lang="en-US" sz="1700" dirty="0"/>
              <a:t> 100.000 </a:t>
            </a:r>
            <a:r>
              <a:rPr lang="en-US" sz="1700" dirty="0" err="1"/>
              <a:t>habitantes</a:t>
            </a:r>
            <a:r>
              <a:rPr lang="en-US" sz="1700" dirty="0"/>
              <a:t>/</a:t>
            </a:r>
            <a:r>
              <a:rPr lang="en-US" sz="1700" dirty="0" err="1"/>
              <a:t>año</a:t>
            </a:r>
            <a:r>
              <a:rPr lang="en-US" sz="1700" dirty="0"/>
              <a:t>. </a:t>
            </a:r>
            <a:r>
              <a:rPr lang="en-US" sz="1700" dirty="0" err="1"/>
              <a:t>Afecta</a:t>
            </a:r>
            <a:r>
              <a:rPr lang="en-US" sz="1700" dirty="0"/>
              <a:t> </a:t>
            </a:r>
            <a:r>
              <a:rPr lang="en-US" sz="1700" dirty="0" err="1"/>
              <a:t>principalmente</a:t>
            </a:r>
            <a:r>
              <a:rPr lang="en-US" sz="1700" dirty="0"/>
              <a:t> a </a:t>
            </a:r>
            <a:r>
              <a:rPr lang="en-US" sz="1700" dirty="0" err="1"/>
              <a:t>mujeres</a:t>
            </a:r>
            <a:r>
              <a:rPr lang="en-US" sz="1700" dirty="0"/>
              <a:t> </a:t>
            </a:r>
            <a:r>
              <a:rPr lang="en-US" sz="1700" dirty="0" err="1"/>
              <a:t>en</a:t>
            </a:r>
            <a:r>
              <a:rPr lang="en-US" sz="1700" dirty="0"/>
              <a:t> </a:t>
            </a:r>
            <a:r>
              <a:rPr lang="en-US" sz="1700" dirty="0" err="1"/>
              <a:t>edad</a:t>
            </a:r>
            <a:r>
              <a:rPr lang="en-US" sz="1700" dirty="0"/>
              <a:t> </a:t>
            </a:r>
            <a:r>
              <a:rPr lang="en-US" sz="1700" dirty="0" err="1"/>
              <a:t>fértil</a:t>
            </a:r>
            <a:r>
              <a:rPr lang="en-US" sz="1700" dirty="0"/>
              <a:t> con </a:t>
            </a:r>
            <a:r>
              <a:rPr lang="en-US" sz="1700" dirty="0" err="1"/>
              <a:t>una</a:t>
            </a:r>
            <a:r>
              <a:rPr lang="en-US" sz="1700" dirty="0"/>
              <a:t> </a:t>
            </a:r>
            <a:r>
              <a:rPr lang="en-US" sz="1700" dirty="0" err="1"/>
              <a:t>razón</a:t>
            </a:r>
            <a:r>
              <a:rPr lang="en-US" sz="1700" dirty="0"/>
              <a:t> </a:t>
            </a:r>
            <a:r>
              <a:rPr lang="en-US" sz="1700" dirty="0" err="1"/>
              <a:t>mujer</a:t>
            </a:r>
            <a:r>
              <a:rPr lang="en-US" sz="1700" dirty="0"/>
              <a:t>/hombre de 10/1. </a:t>
            </a:r>
          </a:p>
          <a:p>
            <a:pPr marL="57150" indent="-285750">
              <a:lnSpc>
                <a:spcPct val="120000"/>
              </a:lnSpc>
              <a:spcAft>
                <a:spcPts val="600"/>
              </a:spcAft>
              <a:buFontTx/>
              <a:buChar char="-"/>
            </a:pPr>
            <a:r>
              <a:rPr lang="es-MX" sz="1600" dirty="0"/>
              <a:t>El éxito de la gestación en las mujeres con LES depende en gran medida de la evaluación preconcepcional junto con el seguimiento prenatal en unidades especializadas y multidisciplinarias. Estas unidades deben contar con la participación del especialista en medicina materno-fetal y del especialista en enfermedades autoinmunes con el fin de detectar de forma precoz las posibles complicaciones maternas y/o fetales. Es bien conocido el efecto que puede tener la gestación sobre la actividad del LES, con tasas de exacerbación de la actividad durante el embarazo que pueden llegar a ser del 60%, sobre todo en las pacientes con enfermedad activa en el momento de la concepción. </a:t>
            </a:r>
            <a:endParaRPr lang="en-US" sz="1700" dirty="0"/>
          </a:p>
        </p:txBody>
      </p:sp>
      <p:pic>
        <p:nvPicPr>
          <p:cNvPr id="5" name="Picture 4" descr="Vista microscópica de células">
            <a:extLst>
              <a:ext uri="{FF2B5EF4-FFF2-40B4-BE49-F238E27FC236}">
                <a16:creationId xmlns:a16="http://schemas.microsoft.com/office/drawing/2014/main" id="{BDCE7D98-9E4E-1A97-AED9-29E1A1B8F28E}"/>
              </a:ext>
            </a:extLst>
          </p:cNvPr>
          <p:cNvPicPr>
            <a:picLocks noChangeAspect="1"/>
          </p:cNvPicPr>
          <p:nvPr/>
        </p:nvPicPr>
        <p:blipFill>
          <a:blip r:embed="rId2"/>
          <a:srcRect t="662" r="-3" b="17522"/>
          <a:stretch/>
        </p:blipFill>
        <p:spPr>
          <a:xfrm>
            <a:off x="-2380" y="-17766"/>
            <a:ext cx="6394567" cy="3479045"/>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p:spTree>
    <p:extLst>
      <p:ext uri="{BB962C8B-B14F-4D97-AF65-F5344CB8AC3E}">
        <p14:creationId xmlns:p14="http://schemas.microsoft.com/office/powerpoint/2010/main" val="2455007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043477-88FB-3C21-C4AB-518085DB803C}"/>
              </a:ext>
            </a:extLst>
          </p:cNvPr>
          <p:cNvSpPr>
            <a:spLocks noGrp="1"/>
          </p:cNvSpPr>
          <p:nvPr>
            <p:ph type="title"/>
          </p:nvPr>
        </p:nvSpPr>
        <p:spPr>
          <a:xfrm>
            <a:off x="1184785" y="571500"/>
            <a:ext cx="5771363" cy="1257299"/>
          </a:xfrm>
        </p:spPr>
        <p:txBody>
          <a:bodyPr anchor="ctr">
            <a:normAutofit/>
          </a:bodyPr>
          <a:lstStyle/>
          <a:p>
            <a:r>
              <a:rPr lang="es-CL" sz="4800" dirty="0"/>
              <a:t>LES y Embarazo</a:t>
            </a:r>
          </a:p>
        </p:txBody>
      </p:sp>
      <p:sp>
        <p:nvSpPr>
          <p:cNvPr id="3" name="Marcador de contenido 2">
            <a:extLst>
              <a:ext uri="{FF2B5EF4-FFF2-40B4-BE49-F238E27FC236}">
                <a16:creationId xmlns:a16="http://schemas.microsoft.com/office/drawing/2014/main" id="{9EE38002-C72C-7068-22CB-9641572B363B}"/>
              </a:ext>
            </a:extLst>
          </p:cNvPr>
          <p:cNvSpPr>
            <a:spLocks noGrp="1"/>
          </p:cNvSpPr>
          <p:nvPr>
            <p:ph idx="1"/>
          </p:nvPr>
        </p:nvSpPr>
        <p:spPr>
          <a:xfrm>
            <a:off x="230881" y="2400298"/>
            <a:ext cx="7674078" cy="3886202"/>
          </a:xfrm>
        </p:spPr>
        <p:txBody>
          <a:bodyPr>
            <a:normAutofit/>
          </a:bodyPr>
          <a:lstStyle/>
          <a:p>
            <a:pPr>
              <a:lnSpc>
                <a:spcPct val="110000"/>
              </a:lnSpc>
            </a:pPr>
            <a:r>
              <a:rPr lang="es-MX" sz="2000" dirty="0"/>
              <a:t>La aparición de complicaciones durante la gestación es mayor en presencia de actividad lúpica, anticoagulante lúpico, niveles elevados de anticuerpos </a:t>
            </a:r>
            <a:r>
              <a:rPr lang="es-MX" sz="2000" dirty="0" err="1"/>
              <a:t>antiDNA</a:t>
            </a:r>
            <a:r>
              <a:rPr lang="es-MX" sz="2000" dirty="0"/>
              <a:t>, hipocomplementemia, hipertensión arterial, nefritis lúpica y plaquetopenia. De la misma manera que la valoración preconcepcional identifica las pacientes con LES con un bajo riesgo de desarrollar complicaciones materno-fetales, el control durante la gestación es fundamental, ya que el seguimiento clínico y analítico programado permite la identificación precoz de todas aquellas manifestaciones que pueden afectar tanto la salud materna como fetal. </a:t>
            </a:r>
            <a:endParaRPr lang="es-CL" sz="2000" dirty="0"/>
          </a:p>
        </p:txBody>
      </p:sp>
      <p:pic>
        <p:nvPicPr>
          <p:cNvPr id="13" name="Graphic 6" descr="Riñones">
            <a:extLst>
              <a:ext uri="{FF2B5EF4-FFF2-40B4-BE49-F238E27FC236}">
                <a16:creationId xmlns:a16="http://schemas.microsoft.com/office/drawing/2014/main" id="{228A20B6-AF7E-E0F1-186B-E15E0FEA50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6458" y="1591508"/>
            <a:ext cx="3144042" cy="3144042"/>
          </a:xfrm>
          <a:prstGeom prst="rect">
            <a:avLst/>
          </a:prstGeom>
        </p:spPr>
      </p:pic>
    </p:spTree>
    <p:extLst>
      <p:ext uri="{BB962C8B-B14F-4D97-AF65-F5344CB8AC3E}">
        <p14:creationId xmlns:p14="http://schemas.microsoft.com/office/powerpoint/2010/main" val="1805619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2D8EA6-1BB0-0DF9-3550-81AB8C9948BD}"/>
              </a:ext>
            </a:extLst>
          </p:cNvPr>
          <p:cNvSpPr>
            <a:spLocks noGrp="1"/>
          </p:cNvSpPr>
          <p:nvPr>
            <p:ph type="title"/>
          </p:nvPr>
        </p:nvSpPr>
        <p:spPr/>
        <p:txBody>
          <a:bodyPr>
            <a:normAutofit fontScale="90000"/>
          </a:bodyPr>
          <a:lstStyle/>
          <a:p>
            <a:pPr algn="ctr"/>
            <a:r>
              <a:rPr lang="es-CL" dirty="0"/>
              <a:t>ADAPTACIÓN INMUNOLÓGICA EN LA GESTACIÓN</a:t>
            </a:r>
          </a:p>
        </p:txBody>
      </p:sp>
      <p:pic>
        <p:nvPicPr>
          <p:cNvPr id="5" name="Marcador de contenido 4">
            <a:extLst>
              <a:ext uri="{FF2B5EF4-FFF2-40B4-BE49-F238E27FC236}">
                <a16:creationId xmlns:a16="http://schemas.microsoft.com/office/drawing/2014/main" id="{B40CF0E3-AA1F-95B7-2099-4696CF75B93C}"/>
              </a:ext>
            </a:extLst>
          </p:cNvPr>
          <p:cNvPicPr>
            <a:picLocks noGrp="1" noChangeAspect="1"/>
          </p:cNvPicPr>
          <p:nvPr>
            <p:ph idx="1"/>
          </p:nvPr>
        </p:nvPicPr>
        <p:blipFill>
          <a:blip r:embed="rId2"/>
          <a:stretch>
            <a:fillRect/>
          </a:stretch>
        </p:blipFill>
        <p:spPr>
          <a:xfrm>
            <a:off x="1069975" y="2372732"/>
            <a:ext cx="8883650" cy="3211086"/>
          </a:xfrm>
        </p:spPr>
      </p:pic>
    </p:spTree>
    <p:extLst>
      <p:ext uri="{BB962C8B-B14F-4D97-AF65-F5344CB8AC3E}">
        <p14:creationId xmlns:p14="http://schemas.microsoft.com/office/powerpoint/2010/main" val="2989938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11CE6-1B68-30E0-8F97-BA18F787057A}"/>
              </a:ext>
            </a:extLst>
          </p:cNvPr>
          <p:cNvSpPr>
            <a:spLocks noGrp="1"/>
          </p:cNvSpPr>
          <p:nvPr>
            <p:ph type="title"/>
          </p:nvPr>
        </p:nvSpPr>
        <p:spPr/>
        <p:txBody>
          <a:bodyPr>
            <a:normAutofit fontScale="90000"/>
          </a:bodyPr>
          <a:lstStyle/>
          <a:p>
            <a:pPr algn="ctr"/>
            <a:r>
              <a:rPr lang="es-CL" dirty="0"/>
              <a:t>ADAPTACIÓN INMUNOLÓGICA EN LA GESTACIÓN</a:t>
            </a:r>
          </a:p>
        </p:txBody>
      </p:sp>
      <p:pic>
        <p:nvPicPr>
          <p:cNvPr id="5" name="Marcador de contenido 4">
            <a:extLst>
              <a:ext uri="{FF2B5EF4-FFF2-40B4-BE49-F238E27FC236}">
                <a16:creationId xmlns:a16="http://schemas.microsoft.com/office/drawing/2014/main" id="{04D1763E-8400-97BE-EBD3-E8EFA48B946F}"/>
              </a:ext>
            </a:extLst>
          </p:cNvPr>
          <p:cNvPicPr>
            <a:picLocks noGrp="1" noChangeAspect="1"/>
          </p:cNvPicPr>
          <p:nvPr>
            <p:ph idx="1"/>
          </p:nvPr>
        </p:nvPicPr>
        <p:blipFill>
          <a:blip r:embed="rId2"/>
          <a:stretch>
            <a:fillRect/>
          </a:stretch>
        </p:blipFill>
        <p:spPr>
          <a:xfrm>
            <a:off x="1069975" y="2443642"/>
            <a:ext cx="8883650" cy="3069265"/>
          </a:xfrm>
        </p:spPr>
      </p:pic>
    </p:spTree>
    <p:extLst>
      <p:ext uri="{BB962C8B-B14F-4D97-AF65-F5344CB8AC3E}">
        <p14:creationId xmlns:p14="http://schemas.microsoft.com/office/powerpoint/2010/main" val="46185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FA1B94F-E582-7C74-50D3-9F670B7DB90B}"/>
              </a:ext>
            </a:extLst>
          </p:cNvPr>
          <p:cNvPicPr>
            <a:picLocks noGrp="1" noChangeAspect="1"/>
          </p:cNvPicPr>
          <p:nvPr>
            <p:ph idx="4294967295"/>
          </p:nvPr>
        </p:nvPicPr>
        <p:blipFill>
          <a:blip r:embed="rId2"/>
          <a:stretch>
            <a:fillRect/>
          </a:stretch>
        </p:blipFill>
        <p:spPr>
          <a:xfrm>
            <a:off x="1150374" y="688924"/>
            <a:ext cx="10809205" cy="5136689"/>
          </a:xfrm>
        </p:spPr>
      </p:pic>
    </p:spTree>
    <p:extLst>
      <p:ext uri="{BB962C8B-B14F-4D97-AF65-F5344CB8AC3E}">
        <p14:creationId xmlns:p14="http://schemas.microsoft.com/office/powerpoint/2010/main" val="3401370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6">
            <a:extLst>
              <a:ext uri="{FF2B5EF4-FFF2-40B4-BE49-F238E27FC236}">
                <a16:creationId xmlns:a16="http://schemas.microsoft.com/office/drawing/2014/main" id="{79D2D73E-B42D-0B39-8136-4A25DAFD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D5D408C-415E-CF16-6FF4-4251B6D24920}"/>
              </a:ext>
            </a:extLst>
          </p:cNvPr>
          <p:cNvSpPr>
            <a:spLocks noGrp="1"/>
          </p:cNvSpPr>
          <p:nvPr>
            <p:ph type="title"/>
          </p:nvPr>
        </p:nvSpPr>
        <p:spPr>
          <a:xfrm>
            <a:off x="462115" y="3864372"/>
            <a:ext cx="5067299" cy="1709436"/>
          </a:xfrm>
        </p:spPr>
        <p:txBody>
          <a:bodyPr anchor="ctr">
            <a:normAutofit/>
          </a:bodyPr>
          <a:lstStyle/>
          <a:p>
            <a:r>
              <a:rPr lang="es-CL" sz="4800" dirty="0"/>
              <a:t>CRITERIOS CLÍNICOS</a:t>
            </a:r>
          </a:p>
        </p:txBody>
      </p:sp>
      <p:sp>
        <p:nvSpPr>
          <p:cNvPr id="3" name="Marcador de contenido 2">
            <a:extLst>
              <a:ext uri="{FF2B5EF4-FFF2-40B4-BE49-F238E27FC236}">
                <a16:creationId xmlns:a16="http://schemas.microsoft.com/office/drawing/2014/main" id="{D9B184EF-55D0-0AA1-45D1-AA7DF6F51655}"/>
              </a:ext>
            </a:extLst>
          </p:cNvPr>
          <p:cNvSpPr>
            <a:spLocks noGrp="1"/>
          </p:cNvSpPr>
          <p:nvPr>
            <p:ph idx="1"/>
          </p:nvPr>
        </p:nvSpPr>
        <p:spPr>
          <a:xfrm>
            <a:off x="5529415" y="353961"/>
            <a:ext cx="6200470" cy="5560142"/>
          </a:xfrm>
        </p:spPr>
        <p:txBody>
          <a:bodyPr anchor="b">
            <a:noAutofit/>
          </a:bodyPr>
          <a:lstStyle/>
          <a:p>
            <a:pPr>
              <a:lnSpc>
                <a:spcPct val="110000"/>
              </a:lnSpc>
            </a:pPr>
            <a:r>
              <a:rPr lang="es-CL" sz="1400" b="1" dirty="0">
                <a:solidFill>
                  <a:schemeClr val="accent1">
                    <a:lumMod val="50000"/>
                  </a:schemeClr>
                </a:solidFill>
              </a:rPr>
              <a:t>ERITEMA MALAR: </a:t>
            </a:r>
            <a:r>
              <a:rPr lang="es-CL" sz="1400" dirty="0">
                <a:solidFill>
                  <a:schemeClr val="accent1">
                    <a:lumMod val="50000"/>
                  </a:schemeClr>
                </a:solidFill>
              </a:rPr>
              <a:t>eritema fijo, plano o elevado, sobre las eminencias malares, respetando los pliegues  naso labiales</a:t>
            </a:r>
          </a:p>
          <a:p>
            <a:pPr>
              <a:lnSpc>
                <a:spcPct val="110000"/>
              </a:lnSpc>
            </a:pPr>
            <a:r>
              <a:rPr lang="es-CL" sz="1400" b="1" dirty="0">
                <a:solidFill>
                  <a:schemeClr val="accent1">
                    <a:lumMod val="50000"/>
                  </a:schemeClr>
                </a:solidFill>
              </a:rPr>
              <a:t>RASH DISCOIDE</a:t>
            </a:r>
            <a:r>
              <a:rPr lang="es-CL" sz="1400" dirty="0">
                <a:solidFill>
                  <a:schemeClr val="accent1">
                    <a:lumMod val="50000"/>
                  </a:schemeClr>
                </a:solidFill>
              </a:rPr>
              <a:t>: zonas eritematosas elevadas con escamas </a:t>
            </a:r>
            <a:r>
              <a:rPr lang="es-CL" sz="1400" dirty="0" err="1">
                <a:solidFill>
                  <a:schemeClr val="accent1">
                    <a:lumMod val="50000"/>
                  </a:schemeClr>
                </a:solidFill>
              </a:rPr>
              <a:t>queratoticas</a:t>
            </a:r>
            <a:r>
              <a:rPr lang="es-CL" sz="1400" dirty="0">
                <a:solidFill>
                  <a:schemeClr val="accent1">
                    <a:lumMod val="50000"/>
                  </a:schemeClr>
                </a:solidFill>
              </a:rPr>
              <a:t> y taponamiento folicular</a:t>
            </a:r>
          </a:p>
          <a:p>
            <a:pPr>
              <a:lnSpc>
                <a:spcPct val="110000"/>
              </a:lnSpc>
            </a:pPr>
            <a:r>
              <a:rPr lang="es-CL" sz="1400" b="1" dirty="0">
                <a:solidFill>
                  <a:schemeClr val="accent1">
                    <a:lumMod val="50000"/>
                  </a:schemeClr>
                </a:solidFill>
              </a:rPr>
              <a:t>FOTOSENSIBILIDAD: </a:t>
            </a:r>
            <a:r>
              <a:rPr lang="es-CL" sz="1400" dirty="0">
                <a:solidFill>
                  <a:schemeClr val="accent1">
                    <a:lumMod val="50000"/>
                  </a:schemeClr>
                </a:solidFill>
              </a:rPr>
              <a:t>erupción cutánea tras exposición solar</a:t>
            </a:r>
          </a:p>
          <a:p>
            <a:pPr>
              <a:lnSpc>
                <a:spcPct val="110000"/>
              </a:lnSpc>
            </a:pPr>
            <a:r>
              <a:rPr lang="es-CL" sz="1400" b="1" dirty="0">
                <a:solidFill>
                  <a:schemeClr val="accent1">
                    <a:lumMod val="50000"/>
                  </a:schemeClr>
                </a:solidFill>
              </a:rPr>
              <a:t>ÚLCERAS ORALES: </a:t>
            </a:r>
            <a:r>
              <a:rPr lang="es-CL" sz="1400" dirty="0">
                <a:solidFill>
                  <a:schemeClr val="accent1">
                    <a:lumMod val="50000"/>
                  </a:schemeClr>
                </a:solidFill>
              </a:rPr>
              <a:t>nasofaríngeas, orales indoloras</a:t>
            </a:r>
          </a:p>
          <a:p>
            <a:pPr>
              <a:lnSpc>
                <a:spcPct val="110000"/>
              </a:lnSpc>
            </a:pPr>
            <a:r>
              <a:rPr lang="es-CL" sz="1400" b="1" dirty="0">
                <a:solidFill>
                  <a:schemeClr val="accent1">
                    <a:lumMod val="50000"/>
                  </a:schemeClr>
                </a:solidFill>
              </a:rPr>
              <a:t>ARTRITIS</a:t>
            </a:r>
            <a:r>
              <a:rPr lang="es-CL" sz="1400" dirty="0">
                <a:solidFill>
                  <a:schemeClr val="accent1">
                    <a:lumMod val="50000"/>
                  </a:schemeClr>
                </a:solidFill>
              </a:rPr>
              <a:t>: artritis en 2 o más articulaciones periféricas con derrame sinovial o dolor a la palpación</a:t>
            </a:r>
          </a:p>
          <a:p>
            <a:pPr>
              <a:lnSpc>
                <a:spcPct val="110000"/>
              </a:lnSpc>
            </a:pPr>
            <a:r>
              <a:rPr lang="es-CL" sz="1400" b="1" dirty="0">
                <a:solidFill>
                  <a:schemeClr val="accent1">
                    <a:lumMod val="50000"/>
                  </a:schemeClr>
                </a:solidFill>
              </a:rPr>
              <a:t>SEROSITIS</a:t>
            </a:r>
            <a:r>
              <a:rPr lang="es-CL" sz="1400" dirty="0">
                <a:solidFill>
                  <a:schemeClr val="accent1">
                    <a:lumMod val="50000"/>
                  </a:schemeClr>
                </a:solidFill>
              </a:rPr>
              <a:t>: pleuritis o pericarditis</a:t>
            </a:r>
          </a:p>
          <a:p>
            <a:pPr>
              <a:lnSpc>
                <a:spcPct val="110000"/>
              </a:lnSpc>
            </a:pPr>
            <a:r>
              <a:rPr lang="es-CL" sz="1400" b="1" dirty="0">
                <a:solidFill>
                  <a:schemeClr val="accent1">
                    <a:lumMod val="50000"/>
                  </a:schemeClr>
                </a:solidFill>
              </a:rPr>
              <a:t>NEFROPATÍA</a:t>
            </a:r>
            <a:r>
              <a:rPr lang="es-CL" sz="1400" dirty="0">
                <a:solidFill>
                  <a:schemeClr val="accent1">
                    <a:lumMod val="50000"/>
                  </a:schemeClr>
                </a:solidFill>
              </a:rPr>
              <a:t>: proteinuria persistente</a:t>
            </a:r>
          </a:p>
          <a:p>
            <a:pPr>
              <a:lnSpc>
                <a:spcPct val="110000"/>
              </a:lnSpc>
            </a:pPr>
            <a:r>
              <a:rPr lang="es-CL" sz="1400" b="1" dirty="0">
                <a:solidFill>
                  <a:schemeClr val="accent1">
                    <a:lumMod val="50000"/>
                  </a:schemeClr>
                </a:solidFill>
              </a:rPr>
              <a:t>NEUROLÓGICA: </a:t>
            </a:r>
            <a:r>
              <a:rPr lang="es-CL" sz="1400" dirty="0">
                <a:solidFill>
                  <a:schemeClr val="accent1">
                    <a:lumMod val="50000"/>
                  </a:schemeClr>
                </a:solidFill>
              </a:rPr>
              <a:t>convulsiones o psicosis sin explicación</a:t>
            </a:r>
          </a:p>
          <a:p>
            <a:pPr>
              <a:lnSpc>
                <a:spcPct val="110000"/>
              </a:lnSpc>
            </a:pPr>
            <a:r>
              <a:rPr lang="es-CL" sz="1400" b="1" dirty="0">
                <a:solidFill>
                  <a:schemeClr val="accent1">
                    <a:lumMod val="50000"/>
                  </a:schemeClr>
                </a:solidFill>
              </a:rPr>
              <a:t>HEMATOLÓGICAS</a:t>
            </a:r>
            <a:r>
              <a:rPr lang="es-CL" sz="1400" dirty="0">
                <a:solidFill>
                  <a:schemeClr val="accent1">
                    <a:lumMod val="50000"/>
                  </a:schemeClr>
                </a:solidFill>
              </a:rPr>
              <a:t>: anemia hemolítica, leucopenia, </a:t>
            </a:r>
            <a:r>
              <a:rPr lang="es-CL" sz="1400" dirty="0" err="1">
                <a:solidFill>
                  <a:schemeClr val="accent1">
                    <a:lumMod val="50000"/>
                  </a:schemeClr>
                </a:solidFill>
              </a:rPr>
              <a:t>linfopenia</a:t>
            </a:r>
            <a:r>
              <a:rPr lang="es-CL" sz="1400" dirty="0">
                <a:solidFill>
                  <a:schemeClr val="accent1">
                    <a:lumMod val="50000"/>
                  </a:schemeClr>
                </a:solidFill>
              </a:rPr>
              <a:t>, trombocitopenia</a:t>
            </a:r>
          </a:p>
          <a:p>
            <a:pPr>
              <a:lnSpc>
                <a:spcPct val="110000"/>
              </a:lnSpc>
            </a:pPr>
            <a:r>
              <a:rPr lang="es-CL" sz="1400" b="1" dirty="0">
                <a:solidFill>
                  <a:schemeClr val="accent1">
                    <a:lumMod val="50000"/>
                  </a:schemeClr>
                </a:solidFill>
              </a:rPr>
              <a:t>INMUNOLÓGICO: </a:t>
            </a:r>
            <a:r>
              <a:rPr lang="es-CL" sz="1400" dirty="0">
                <a:solidFill>
                  <a:schemeClr val="accent1">
                    <a:lumMod val="50000"/>
                  </a:schemeClr>
                </a:solidFill>
              </a:rPr>
              <a:t>Anti DNA- Anti SM- Antifosfolípidos (IgM, IgG anticardiolipina, AL, prueba no treponémica positiva.</a:t>
            </a:r>
          </a:p>
        </p:txBody>
      </p:sp>
      <p:pic>
        <p:nvPicPr>
          <p:cNvPr id="17" name="Picture 4">
            <a:extLst>
              <a:ext uri="{FF2B5EF4-FFF2-40B4-BE49-F238E27FC236}">
                <a16:creationId xmlns:a16="http://schemas.microsoft.com/office/drawing/2014/main" id="{C21A3715-0406-0066-DB0E-20D6C2A551D5}"/>
              </a:ext>
            </a:extLst>
          </p:cNvPr>
          <p:cNvPicPr>
            <a:picLocks noChangeAspect="1"/>
          </p:cNvPicPr>
          <p:nvPr/>
        </p:nvPicPr>
        <p:blipFill>
          <a:blip r:embed="rId2"/>
          <a:srcRect t="451" r="-3" b="2824"/>
          <a:stretch/>
        </p:blipFill>
        <p:spPr>
          <a:xfrm>
            <a:off x="-201520" y="-50045"/>
            <a:ext cx="6394567" cy="3479045"/>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p:spTree>
    <p:extLst>
      <p:ext uri="{BB962C8B-B14F-4D97-AF65-F5344CB8AC3E}">
        <p14:creationId xmlns:p14="http://schemas.microsoft.com/office/powerpoint/2010/main" val="332699356"/>
      </p:ext>
    </p:extLst>
  </p:cSld>
  <p:clrMapOvr>
    <a:masterClrMapping/>
  </p:clrMapOvr>
</p:sld>
</file>

<file path=ppt/theme/theme1.xml><?xml version="1.0" encoding="utf-8"?>
<a:theme xmlns:a="http://schemas.openxmlformats.org/drawingml/2006/main" name="SwellVTI">
  <a:themeElements>
    <a:clrScheme name="AnalogousFromLightSeedRightStep">
      <a:dk1>
        <a:srgbClr val="000000"/>
      </a:dk1>
      <a:lt1>
        <a:srgbClr val="FFFFFF"/>
      </a:lt1>
      <a:dk2>
        <a:srgbClr val="3A3621"/>
      </a:dk2>
      <a:lt2>
        <a:srgbClr val="E2E8E5"/>
      </a:lt2>
      <a:accent1>
        <a:srgbClr val="EA73A4"/>
      </a:accent1>
      <a:accent2>
        <a:srgbClr val="E55454"/>
      </a:accent2>
      <a:accent3>
        <a:srgbClr val="E59053"/>
      </a:accent3>
      <a:accent4>
        <a:srgbClr val="B6A343"/>
      </a:accent4>
      <a:accent5>
        <a:srgbClr val="95AB54"/>
      </a:accent5>
      <a:accent6>
        <a:srgbClr val="69B643"/>
      </a:accent6>
      <a:hlink>
        <a:srgbClr val="578F78"/>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otalTime>93</TotalTime>
  <Words>802</Words>
  <Application>Microsoft Office PowerPoint</Application>
  <PresentationFormat>Panorámica</PresentationFormat>
  <Paragraphs>50</Paragraphs>
  <Slides>36</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36</vt:i4>
      </vt:variant>
    </vt:vector>
  </HeadingPairs>
  <TitlesOfParts>
    <vt:vector size="39" baseType="lpstr">
      <vt:lpstr>Arial</vt:lpstr>
      <vt:lpstr>Neue Haas Grotesk Text Pro</vt:lpstr>
      <vt:lpstr>SwellVTI</vt:lpstr>
      <vt:lpstr>ENFERMEDADES AUTOINMUNES Y GESTACIÓN</vt:lpstr>
      <vt:lpstr>Objetivos de la clase</vt:lpstr>
      <vt:lpstr>HOJA DE RUTA</vt:lpstr>
      <vt:lpstr>LUPUS ERITEMATOSO SISTÉMICO (LES)</vt:lpstr>
      <vt:lpstr>LES y Embarazo</vt:lpstr>
      <vt:lpstr>ADAPTACIÓN INMUNOLÓGICA EN LA GESTACIÓN</vt:lpstr>
      <vt:lpstr>ADAPTACIÓN INMUNOLÓGICA EN LA GESTACIÓN</vt:lpstr>
      <vt:lpstr>Presentación de PowerPoint</vt:lpstr>
      <vt:lpstr>CRITERIOS CLÍNICOS</vt:lpstr>
      <vt:lpstr>Presentación de PowerPoint</vt:lpstr>
      <vt:lpstr>Signos y síntomas en el embarazo</vt:lpstr>
      <vt:lpstr>Presentación de PowerPoint</vt:lpstr>
      <vt:lpstr>Presentación de PowerPoint</vt:lpstr>
      <vt:lpstr>Control prenatal</vt:lpstr>
      <vt:lpstr>TRATAMIENTO</vt:lpstr>
      <vt:lpstr>Aspirina </vt:lpstr>
      <vt:lpstr>ANTICOAGULANTES</vt:lpstr>
      <vt:lpstr>CORTICOESTEROIDES</vt:lpstr>
      <vt:lpstr>CRECIMIENTO Y DESARROLLO FETAL</vt:lpstr>
      <vt:lpstr>COMPLICACIONES MATERNAS Y FETALES</vt:lpstr>
      <vt:lpstr>RESULTADOS FETALES</vt:lpstr>
      <vt:lpstr>PARTO Y PUERPERIO</vt:lpstr>
      <vt:lpstr>SAAF</vt:lpstr>
      <vt:lpstr>Síndrome antifosfolipídico</vt:lpstr>
      <vt:lpstr>CRITERIOS CLASIFICATORIOS DE SAAF</vt:lpstr>
      <vt:lpstr>Presentación de PowerPoint</vt:lpstr>
      <vt:lpstr>Presentación de PowerPoint</vt:lpstr>
      <vt:lpstr>Presentación de PowerPoint</vt:lpstr>
      <vt:lpstr>TROMBOCITOPENIA AUTOINMUNE</vt:lpstr>
      <vt:lpstr>Presentación de PowerPoint</vt:lpstr>
      <vt:lpstr>Presentación de PowerPoint</vt:lpstr>
      <vt:lpstr>Presentación de PowerPoint</vt:lpstr>
      <vt:lpstr>TRATAMIENTO</vt:lpstr>
      <vt:lpstr>TRATAMIENTO</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Paulina Arancibia Pradenas</dc:creator>
  <cp:lastModifiedBy>Paulina Arancibia Pradenas</cp:lastModifiedBy>
  <cp:revision>3</cp:revision>
  <dcterms:created xsi:type="dcterms:W3CDTF">2024-10-02T04:18:29Z</dcterms:created>
  <dcterms:modified xsi:type="dcterms:W3CDTF">2025-10-21T13:07:39Z</dcterms:modified>
</cp:coreProperties>
</file>